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335" r:id="rId2"/>
    <p:sldId id="383" r:id="rId3"/>
    <p:sldId id="384" r:id="rId4"/>
    <p:sldId id="385" r:id="rId5"/>
    <p:sldId id="386" r:id="rId6"/>
    <p:sldId id="387" r:id="rId7"/>
    <p:sldId id="382" r:id="rId8"/>
    <p:sldId id="389" r:id="rId9"/>
    <p:sldId id="388" r:id="rId10"/>
    <p:sldId id="390" r:id="rId11"/>
    <p:sldId id="391" r:id="rId12"/>
    <p:sldId id="403" r:id="rId13"/>
    <p:sldId id="392" r:id="rId14"/>
    <p:sldId id="380" r:id="rId15"/>
    <p:sldId id="393" r:id="rId16"/>
    <p:sldId id="394" r:id="rId17"/>
    <p:sldId id="395" r:id="rId18"/>
    <p:sldId id="264" r:id="rId19"/>
    <p:sldId id="397" r:id="rId20"/>
    <p:sldId id="399" r:id="rId21"/>
    <p:sldId id="400" r:id="rId22"/>
    <p:sldId id="401" r:id="rId23"/>
    <p:sldId id="402" r:id="rId24"/>
    <p:sldId id="280" r:id="rId25"/>
    <p:sldId id="373" r:id="rId26"/>
    <p:sldId id="327" r:id="rId27"/>
    <p:sldId id="368" r:id="rId28"/>
    <p:sldId id="356" r:id="rId29"/>
    <p:sldId id="404" r:id="rId30"/>
  </p:sldIdLst>
  <p:sldSz cx="9144000" cy="6858000" type="screen4x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72C5"/>
    <a:srgbClr val="BDC6FE"/>
    <a:srgbClr val="BAB2FF"/>
    <a:srgbClr val="B8AFFF"/>
    <a:srgbClr val="A8A1ED"/>
    <a:srgbClr val="8A8B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5471" autoAdjust="0"/>
    <p:restoredTop sz="86190" autoAdjust="0"/>
  </p:normalViewPr>
  <p:slideViewPr>
    <p:cSldViewPr snapToGrid="0" snapToObjects="1">
      <p:cViewPr varScale="1">
        <p:scale>
          <a:sx n="109" d="100"/>
          <a:sy n="109" d="100"/>
        </p:scale>
        <p:origin x="1632"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400"/>
    </p:cViewPr>
  </p:sorterViewPr>
  <p:notesViewPr>
    <p:cSldViewPr snapToGrid="0" snapToObjects="1">
      <p:cViewPr varScale="1">
        <p:scale>
          <a:sx n="89" d="100"/>
          <a:sy n="89" d="100"/>
        </p:scale>
        <p:origin x="449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7CC934C4-941F-F443-9CD1-CD765110CCBA}" type="datetimeFigureOut">
              <a:rPr lang="en-US" smtClean="0"/>
              <a:t>2/27/19</a:t>
            </a:fld>
            <a:endParaRPr lang="en-US"/>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E03E5042-0521-7448-9AC2-5D8A599B7EB7}" type="slidenum">
              <a:rPr lang="en-US" smtClean="0"/>
              <a:t>‹#›</a:t>
            </a:fld>
            <a:endParaRPr lang="en-US"/>
          </a:p>
        </p:txBody>
      </p:sp>
    </p:spTree>
    <p:extLst>
      <p:ext uri="{BB962C8B-B14F-4D97-AF65-F5344CB8AC3E}">
        <p14:creationId xmlns:p14="http://schemas.microsoft.com/office/powerpoint/2010/main" val="166420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9437C848-20EB-4B1A-A1F7-BAC54F3D7F13}" type="datetimeFigureOut">
              <a:rPr lang="en-AU" smtClean="0"/>
              <a:t>27/2/19</a:t>
            </a:fld>
            <a:endParaRPr lang="en-AU"/>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0E6C6DB5-2403-497C-B1EB-2FC92B52AE6A}" type="slidenum">
              <a:rPr lang="en-AU" smtClean="0"/>
              <a:t>‹#›</a:t>
            </a:fld>
            <a:endParaRPr lang="en-AU"/>
          </a:p>
        </p:txBody>
      </p:sp>
    </p:spTree>
    <p:extLst>
      <p:ext uri="{BB962C8B-B14F-4D97-AF65-F5344CB8AC3E}">
        <p14:creationId xmlns:p14="http://schemas.microsoft.com/office/powerpoint/2010/main" val="289032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t.ly/2GxxOl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rtgallery.nsw.gov.au/collection/works/126.201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9483" y="4783307"/>
            <a:ext cx="5444490" cy="3913614"/>
          </a:xfrm>
        </p:spPr>
        <p:txBody>
          <a:bodyPr/>
          <a:lstStyle/>
          <a:p>
            <a:endParaRPr lang="en-AU" dirty="0"/>
          </a:p>
          <a:p>
            <a:endParaRPr lang="en-AU" dirty="0"/>
          </a:p>
        </p:txBody>
      </p:sp>
      <p:sp>
        <p:nvSpPr>
          <p:cNvPr id="4" name="Slide Number Placeholder 3"/>
          <p:cNvSpPr>
            <a:spLocks noGrp="1"/>
          </p:cNvSpPr>
          <p:nvPr>
            <p:ph type="sldNum" sz="quarter" idx="5"/>
          </p:nvPr>
        </p:nvSpPr>
        <p:spPr>
          <a:xfrm>
            <a:off x="3866723" y="9440647"/>
            <a:ext cx="2949099" cy="498692"/>
          </a:xfrm>
        </p:spPr>
        <p:txBody>
          <a:bodyPr/>
          <a:lstStyle/>
          <a:p>
            <a:fld id="{0E6C6DB5-2403-497C-B1EB-2FC92B52AE6A}" type="slidenum">
              <a:rPr lang="en-AU" smtClean="0"/>
              <a:t>1</a:t>
            </a:fld>
            <a:endParaRPr lang="en-AU"/>
          </a:p>
        </p:txBody>
      </p:sp>
    </p:spTree>
    <p:extLst>
      <p:ext uri="{BB962C8B-B14F-4D97-AF65-F5344CB8AC3E}">
        <p14:creationId xmlns:p14="http://schemas.microsoft.com/office/powerpoint/2010/main" val="1204760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54125"/>
            <a:ext cx="4471988" cy="3354388"/>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6C6DB5-2403-497C-B1EB-2FC92B52AE6A}" type="slidenum">
              <a:rPr lang="en-AU" smtClean="0"/>
              <a:t>10</a:t>
            </a:fld>
            <a:endParaRPr lang="en-AU"/>
          </a:p>
        </p:txBody>
      </p:sp>
    </p:spTree>
    <p:extLst>
      <p:ext uri="{BB962C8B-B14F-4D97-AF65-F5344CB8AC3E}">
        <p14:creationId xmlns:p14="http://schemas.microsoft.com/office/powerpoint/2010/main" val="58838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785813"/>
            <a:ext cx="4471987" cy="3354387"/>
          </a:xfrm>
        </p:spPr>
      </p:sp>
      <p:sp>
        <p:nvSpPr>
          <p:cNvPr id="3" name="Notes Placeholder 2"/>
          <p:cNvSpPr>
            <a:spLocks noGrp="1"/>
          </p:cNvSpPr>
          <p:nvPr>
            <p:ph type="body" idx="1"/>
          </p:nvPr>
        </p:nvSpPr>
        <p:spPr>
          <a:xfrm>
            <a:off x="680562" y="4353002"/>
            <a:ext cx="5444490" cy="3715234"/>
          </a:xfrm>
          <a:ln w="28575">
            <a:noFill/>
          </a:ln>
        </p:spPr>
        <p:style>
          <a:lnRef idx="2">
            <a:schemeClr val="dk1"/>
          </a:lnRef>
          <a:fillRef idx="1">
            <a:schemeClr val="lt1"/>
          </a:fillRef>
          <a:effectRef idx="0">
            <a:schemeClr val="dk1"/>
          </a:effectRef>
          <a:fontRef idx="minor">
            <a:schemeClr val="dk1"/>
          </a:fontRef>
        </p:style>
        <p:txBody>
          <a:bodyPr/>
          <a:lstStyle/>
          <a:p>
            <a:r>
              <a:rPr lang="en-US" sz="1100" b="1" dirty="0">
                <a:latin typeface="Arial" charset="0"/>
                <a:ea typeface="Arial" charset="0"/>
                <a:cs typeface="Arial" charset="0"/>
              </a:rPr>
              <a:t>About the work </a:t>
            </a:r>
          </a:p>
          <a:p>
            <a:r>
              <a:rPr lang="en-US" sz="1100" b="0" dirty="0">
                <a:latin typeface="Arial" charset="0"/>
                <a:ea typeface="Arial" charset="0"/>
                <a:cs typeface="Arial" charset="0"/>
              </a:rPr>
              <a:t>‘Created in 2016 and 2017, this group of 12 paintings</a:t>
            </a:r>
            <a:r>
              <a:rPr lang="en-US" sz="1100" b="0" baseline="0" dirty="0">
                <a:latin typeface="Arial" charset="0"/>
                <a:ea typeface="Arial" charset="0"/>
                <a:cs typeface="Arial" charset="0"/>
              </a:rPr>
              <a:t> of empty orange life-jackets is dedicated to the lost lives of asylum seekers who committed suicide whilst held in detention. Each vest records the name of the individual, hopeful for a better life, who sought refuge in Australia, but, frustrated and hopeless, took their own life before being granted sanctuary. Mohammad </a:t>
            </a:r>
            <a:r>
              <a:rPr lang="en-US" sz="1100" b="0" baseline="0" dirty="0" err="1">
                <a:latin typeface="Arial" charset="0"/>
                <a:ea typeface="Arial" charset="0"/>
                <a:cs typeface="Arial" charset="0"/>
              </a:rPr>
              <a:t>Nazari</a:t>
            </a:r>
            <a:r>
              <a:rPr lang="en-US" sz="1100" b="0" baseline="0" dirty="0">
                <a:latin typeface="Arial" charset="0"/>
                <a:ea typeface="Arial" charset="0"/>
                <a:cs typeface="Arial" charset="0"/>
              </a:rPr>
              <a:t>, a 35 year old </a:t>
            </a:r>
            <a:r>
              <a:rPr lang="en-US" sz="1100" b="0" baseline="0" dirty="0" err="1">
                <a:latin typeface="Arial" charset="0"/>
                <a:ea typeface="Arial" charset="0"/>
                <a:cs typeface="Arial" charset="0"/>
              </a:rPr>
              <a:t>Hazara</a:t>
            </a:r>
            <a:r>
              <a:rPr lang="en-US" sz="1100" b="0" baseline="0" dirty="0">
                <a:latin typeface="Arial" charset="0"/>
                <a:ea typeface="Arial" charset="0"/>
                <a:cs typeface="Arial" charset="0"/>
              </a:rPr>
              <a:t> man overcome by events in his past and the uncertainty of bridging visa, hanged himself while in Sydney. </a:t>
            </a:r>
            <a:r>
              <a:rPr lang="en-US" sz="1100" b="0" baseline="0" dirty="0" err="1">
                <a:latin typeface="Arial" charset="0"/>
                <a:ea typeface="Arial" charset="0"/>
                <a:cs typeface="Arial" charset="0"/>
              </a:rPr>
              <a:t>Khodayar</a:t>
            </a:r>
            <a:r>
              <a:rPr lang="en-US" sz="1100" b="0" baseline="0" dirty="0">
                <a:latin typeface="Arial" charset="0"/>
                <a:ea typeface="Arial" charset="0"/>
                <a:cs typeface="Arial" charset="0"/>
              </a:rPr>
              <a:t> </a:t>
            </a:r>
            <a:r>
              <a:rPr lang="en-US" sz="1100" b="0" baseline="0" dirty="0" err="1">
                <a:latin typeface="Arial" charset="0"/>
                <a:ea typeface="Arial" charset="0"/>
                <a:cs typeface="Arial" charset="0"/>
              </a:rPr>
              <a:t>Amini</a:t>
            </a:r>
            <a:r>
              <a:rPr lang="en-US" sz="1100" b="0" baseline="0" dirty="0">
                <a:latin typeface="Arial" charset="0"/>
                <a:ea typeface="Arial" charset="0"/>
                <a:cs typeface="Arial" charset="0"/>
              </a:rPr>
              <a:t> set fire to himself when he believed he would be returned to Afghanistan and certain death. All were traumatised refugees, who were never given refuge. </a:t>
            </a:r>
            <a:r>
              <a:rPr lang="en-US" sz="1100" b="0" baseline="0" dirty="0" err="1">
                <a:latin typeface="Arial" charset="0"/>
                <a:ea typeface="Arial" charset="0"/>
                <a:cs typeface="Arial" charset="0"/>
              </a:rPr>
              <a:t>Quilty</a:t>
            </a:r>
            <a:r>
              <a:rPr lang="en-US" sz="1100" b="0" baseline="0" dirty="0">
                <a:latin typeface="Arial" charset="0"/>
                <a:ea typeface="Arial" charset="0"/>
                <a:cs typeface="Arial" charset="0"/>
              </a:rPr>
              <a:t> captures their flight and </a:t>
            </a:r>
            <a:r>
              <a:rPr lang="en-US" sz="1100" b="0" baseline="0" dirty="0" err="1">
                <a:latin typeface="Arial" charset="0"/>
                <a:ea typeface="Arial" charset="0"/>
                <a:cs typeface="Arial" charset="0"/>
              </a:rPr>
              <a:t>honours</a:t>
            </a:r>
            <a:r>
              <a:rPr lang="en-US" sz="1100" b="0" baseline="0" dirty="0">
                <a:latin typeface="Arial" charset="0"/>
                <a:ea typeface="Arial" charset="0"/>
                <a:cs typeface="Arial" charset="0"/>
              </a:rPr>
              <a:t> each life in paint, the orange jacket suspended in an empty void rendered aggressively in thick, violent brushstrokes. Fearful eyes or crying mouths appear on several vests, desperate and imploring’</a:t>
            </a:r>
            <a:r>
              <a:rPr lang="en-US" sz="1100" dirty="0">
                <a:latin typeface="Arial" charset="0"/>
                <a:ea typeface="Arial" charset="0"/>
                <a:cs typeface="Arial" charset="0"/>
              </a:rPr>
              <a:t>.</a:t>
            </a:r>
            <a:r>
              <a:rPr lang="en-US" sz="1100" b="0" baseline="0" dirty="0">
                <a:latin typeface="Arial" charset="0"/>
                <a:ea typeface="Arial" charset="0"/>
                <a:cs typeface="Arial" charset="0"/>
              </a:rPr>
              <a:t> </a:t>
            </a:r>
          </a:p>
          <a:p>
            <a:r>
              <a:rPr lang="en-US" sz="1100" dirty="0">
                <a:latin typeface="Arial" charset="0"/>
                <a:ea typeface="Arial" charset="0"/>
                <a:cs typeface="Arial" charset="0"/>
              </a:rPr>
              <a:t> </a:t>
            </a:r>
            <a:r>
              <a:rPr lang="mr-IN" sz="1100" b="0" baseline="0" dirty="0">
                <a:latin typeface="Arial" charset="0"/>
                <a:ea typeface="Arial" charset="0"/>
                <a:cs typeface="Arial" charset="0"/>
              </a:rPr>
              <a:t>–</a:t>
            </a:r>
            <a:r>
              <a:rPr lang="en-US" sz="1100" b="0" baseline="0" dirty="0">
                <a:latin typeface="Arial" charset="0"/>
                <a:ea typeface="Arial" charset="0"/>
                <a:cs typeface="Arial" charset="0"/>
              </a:rPr>
              <a:t> Leigh Robb, Curator of Contemporary Art &amp; Dr. Lisa Slade, Assistant Director, Artistic Program AGSA </a:t>
            </a:r>
          </a:p>
          <a:p>
            <a:endParaRPr lang="en-US" sz="1100" b="0" baseline="0" dirty="0">
              <a:latin typeface="Arial" charset="0"/>
              <a:ea typeface="Arial" charset="0"/>
              <a:cs typeface="Arial" charset="0"/>
            </a:endParaRPr>
          </a:p>
          <a:p>
            <a:r>
              <a:rPr lang="en-US" sz="1100" dirty="0">
                <a:latin typeface="Arial" charset="0"/>
                <a:ea typeface="Arial" charset="0"/>
                <a:cs typeface="Arial" charset="0"/>
              </a:rPr>
              <a:t>‘</a:t>
            </a:r>
            <a:r>
              <a:rPr lang="en-US" sz="1100" b="0" baseline="0" dirty="0">
                <a:latin typeface="Arial" charset="0"/>
                <a:ea typeface="Arial" charset="0"/>
                <a:cs typeface="Arial" charset="0"/>
              </a:rPr>
              <a:t>Each life vest is in effect a tombstone, a way of remembering the dead. Together the paintings constitute a memorial, as lugubrious and dour an epitaph as Australia’s refugee policy</a:t>
            </a:r>
            <a:r>
              <a:rPr lang="en-US" sz="1100" dirty="0">
                <a:latin typeface="Arial" charset="0"/>
                <a:ea typeface="Arial" charset="0"/>
                <a:cs typeface="Arial" charset="0"/>
              </a:rPr>
              <a:t>’.</a:t>
            </a:r>
            <a:r>
              <a:rPr lang="en-US" sz="1100" b="0" dirty="0">
                <a:latin typeface="Arial" charset="0"/>
                <a:ea typeface="Arial" charset="0"/>
                <a:cs typeface="Arial" charset="0"/>
              </a:rPr>
              <a:t> </a:t>
            </a:r>
            <a:br>
              <a:rPr lang="en-US" sz="1100" b="0" dirty="0">
                <a:latin typeface="Arial" charset="0"/>
                <a:ea typeface="Arial" charset="0"/>
                <a:cs typeface="Arial" charset="0"/>
              </a:rPr>
            </a:br>
            <a:r>
              <a:rPr lang="mr-IN" sz="1100" dirty="0">
                <a:latin typeface="Arial" charset="0"/>
                <a:ea typeface="Arial" charset="0"/>
                <a:cs typeface="Arial" charset="0"/>
              </a:rPr>
              <a:t> – </a:t>
            </a:r>
            <a:r>
              <a:rPr lang="en-US" sz="1100" dirty="0">
                <a:latin typeface="Arial" charset="0"/>
                <a:ea typeface="Arial" charset="0"/>
                <a:cs typeface="Arial" charset="0"/>
              </a:rPr>
              <a:t>Michael Desmond, catalogue essay for </a:t>
            </a:r>
            <a:r>
              <a:rPr lang="en-US" sz="1100" i="1" dirty="0">
                <a:latin typeface="Arial" charset="0"/>
                <a:ea typeface="Arial" charset="0"/>
                <a:cs typeface="Arial" charset="0"/>
              </a:rPr>
              <a:t>The Stain</a:t>
            </a:r>
            <a:r>
              <a:rPr lang="en-US" sz="1100" dirty="0">
                <a:latin typeface="Arial" charset="0"/>
                <a:ea typeface="Arial" charset="0"/>
                <a:cs typeface="Arial" charset="0"/>
              </a:rPr>
              <a:t>, Tolarno Gallery, 2016</a:t>
            </a:r>
            <a:endParaRPr lang="en-US" sz="1100" b="0" baseline="0" dirty="0">
              <a:latin typeface="Arial" charset="0"/>
              <a:ea typeface="Arial" charset="0"/>
              <a:cs typeface="Arial" charset="0"/>
            </a:endParaRPr>
          </a:p>
          <a:p>
            <a:endParaRPr lang="en-US" sz="1100" b="0" baseline="0" dirty="0"/>
          </a:p>
        </p:txBody>
      </p:sp>
      <p:sp>
        <p:nvSpPr>
          <p:cNvPr id="4" name="Slide Number Placeholder 3"/>
          <p:cNvSpPr>
            <a:spLocks noGrp="1"/>
          </p:cNvSpPr>
          <p:nvPr>
            <p:ph type="sldNum" sz="quarter" idx="10"/>
          </p:nvPr>
        </p:nvSpPr>
        <p:spPr/>
        <p:txBody>
          <a:bodyPr/>
          <a:lstStyle/>
          <a:p>
            <a:fld id="{0E6C6DB5-2403-497C-B1EB-2FC92B52AE6A}" type="slidenum">
              <a:rPr lang="en-AU" smtClean="0"/>
              <a:t>11</a:t>
            </a:fld>
            <a:endParaRPr lang="en-AU"/>
          </a:p>
        </p:txBody>
      </p:sp>
    </p:spTree>
    <p:extLst>
      <p:ext uri="{BB962C8B-B14F-4D97-AF65-F5344CB8AC3E}">
        <p14:creationId xmlns:p14="http://schemas.microsoft.com/office/powerpoint/2010/main" val="1163793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54125"/>
            <a:ext cx="4471987" cy="3354388"/>
          </a:xfrm>
        </p:spPr>
      </p:sp>
      <p:sp>
        <p:nvSpPr>
          <p:cNvPr id="4" name="Slide Number Placeholder 3"/>
          <p:cNvSpPr>
            <a:spLocks noGrp="1"/>
          </p:cNvSpPr>
          <p:nvPr>
            <p:ph type="sldNum" sz="quarter" idx="10"/>
          </p:nvPr>
        </p:nvSpPr>
        <p:spPr/>
        <p:txBody>
          <a:bodyPr/>
          <a:lstStyle/>
          <a:p>
            <a:fld id="{0E6C6DB5-2403-497C-B1EB-2FC92B52AE6A}" type="slidenum">
              <a:rPr lang="en-AU" smtClean="0"/>
              <a:t>12</a:t>
            </a:fld>
            <a:endParaRPr lang="en-AU"/>
          </a:p>
        </p:txBody>
      </p:sp>
      <p:sp>
        <p:nvSpPr>
          <p:cNvPr id="5" name="Notes Placeholder 2"/>
          <p:cNvSpPr txBox="1">
            <a:spLocks noGrp="1"/>
          </p:cNvSpPr>
          <p:nvPr>
            <p:ph type="body" idx="1"/>
          </p:nvPr>
        </p:nvSpPr>
        <p:spPr>
          <a:xfrm>
            <a:off x="680562" y="4783306"/>
            <a:ext cx="5444490" cy="1968590"/>
          </a:xfrm>
          <a:prstGeom prst="rect">
            <a:avLst/>
          </a:prstGeom>
          <a:ln w="28575"/>
        </p:spPr>
        <p:style>
          <a:lnRef idx="2">
            <a:schemeClr val="dk1"/>
          </a:lnRef>
          <a:fillRef idx="1">
            <a:schemeClr val="lt1"/>
          </a:fillRef>
          <a:effectRef idx="0">
            <a:schemeClr val="dk1"/>
          </a:effectRef>
          <a:fontRef idx="minor">
            <a:schemeClr val="dk1"/>
          </a:fontRef>
        </p:style>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sz="1100" b="1" dirty="0">
              <a:latin typeface="Arial" charset="0"/>
              <a:ea typeface="Arial" charset="0"/>
              <a:cs typeface="Arial" charset="0"/>
            </a:endParaRPr>
          </a:p>
          <a:p>
            <a:r>
              <a:rPr lang="en-US" sz="1100" b="1" dirty="0">
                <a:latin typeface="Arial" charset="0"/>
                <a:ea typeface="Arial" charset="0"/>
                <a:cs typeface="Arial" charset="0"/>
              </a:rPr>
              <a:t>Responding </a:t>
            </a:r>
          </a:p>
          <a:p>
            <a:r>
              <a:rPr lang="en-AU" sz="1100" dirty="0">
                <a:latin typeface="Arial" charset="0"/>
                <a:ea typeface="Arial" charset="0"/>
                <a:cs typeface="Arial" charset="0"/>
              </a:rPr>
              <a:t>As a class brainstorm the role of the artist. Discuss what an activist is. Do some of these descriptions overlap? Consider how the role of artists in Australia has changed. What responsibilities do artists have now that they didn’t have 200 years ago? </a:t>
            </a:r>
          </a:p>
          <a:p>
            <a:endParaRPr lang="en-GB" sz="1100" dirty="0">
              <a:latin typeface="Arial" charset="0"/>
              <a:ea typeface="Arial" charset="0"/>
              <a:cs typeface="Arial" charset="0"/>
            </a:endParaRPr>
          </a:p>
          <a:p>
            <a:pPr algn="ctr"/>
            <a:r>
              <a:rPr lang="en-AU" sz="1100" dirty="0">
                <a:latin typeface="Arial" charset="0"/>
                <a:ea typeface="Arial" charset="0"/>
                <a:cs typeface="Arial" charset="0"/>
              </a:rPr>
              <a:t>  ‘If my art has nothing to do with people’s pain and sorrow, what is art for?’</a:t>
            </a:r>
            <a:endParaRPr lang="en-GB" sz="1100" dirty="0">
              <a:latin typeface="Arial" charset="0"/>
              <a:ea typeface="Arial" charset="0"/>
              <a:cs typeface="Arial" charset="0"/>
            </a:endParaRPr>
          </a:p>
          <a:p>
            <a:pPr algn="ctr"/>
            <a:r>
              <a:rPr lang="en-AU" sz="1100" dirty="0">
                <a:latin typeface="Arial" charset="0"/>
                <a:ea typeface="Arial" charset="0"/>
                <a:cs typeface="Arial" charset="0"/>
              </a:rPr>
              <a:t> - Chinese artist and activist Ai </a:t>
            </a:r>
            <a:r>
              <a:rPr lang="en-AU" sz="1100" dirty="0" err="1">
                <a:latin typeface="Arial" charset="0"/>
                <a:ea typeface="Arial" charset="0"/>
                <a:cs typeface="Arial" charset="0"/>
              </a:rPr>
              <a:t>Weiwei</a:t>
            </a:r>
            <a:endParaRPr lang="en-GB" sz="11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108471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512763"/>
            <a:ext cx="4471987" cy="3354387"/>
          </a:xfrm>
        </p:spPr>
      </p:sp>
      <p:sp>
        <p:nvSpPr>
          <p:cNvPr id="3" name="Notes Placeholder 2"/>
          <p:cNvSpPr>
            <a:spLocks noGrp="1"/>
          </p:cNvSpPr>
          <p:nvPr>
            <p:ph type="body" idx="1"/>
          </p:nvPr>
        </p:nvSpPr>
        <p:spPr>
          <a:xfrm>
            <a:off x="757091" y="4204620"/>
            <a:ext cx="5444490" cy="4897869"/>
          </a:xfrm>
          <a:ln w="28575"/>
        </p:spPr>
        <p:style>
          <a:lnRef idx="2">
            <a:schemeClr val="dk1"/>
          </a:lnRef>
          <a:fillRef idx="1">
            <a:schemeClr val="lt1"/>
          </a:fillRef>
          <a:effectRef idx="0">
            <a:schemeClr val="dk1"/>
          </a:effectRef>
          <a:fontRef idx="minor">
            <a:schemeClr val="dk1"/>
          </a:fontRef>
        </p:style>
        <p:txBody>
          <a:bodyPr/>
          <a:lstStyle/>
          <a:p>
            <a:endParaRPr lang="en-US" sz="1100" b="1" dirty="0">
              <a:latin typeface="Arial" charset="0"/>
              <a:ea typeface="Arial" charset="0"/>
              <a:cs typeface="Arial" charset="0"/>
            </a:endParaRPr>
          </a:p>
          <a:p>
            <a:r>
              <a:rPr lang="en-US" sz="1100" b="1" dirty="0">
                <a:latin typeface="Arial" charset="0"/>
                <a:ea typeface="Arial" charset="0"/>
                <a:cs typeface="Arial" charset="0"/>
              </a:rPr>
              <a:t>Responding </a:t>
            </a:r>
            <a:r>
              <a:rPr lang="en-AU" sz="1100" kern="1200" dirty="0">
                <a:solidFill>
                  <a:schemeClr val="tx1"/>
                </a:solidFill>
                <a:effectLst/>
                <a:latin typeface="Arial" charset="0"/>
                <a:ea typeface="Arial" charset="0"/>
                <a:cs typeface="Arial" charset="0"/>
              </a:rPr>
              <a:t> </a:t>
            </a:r>
            <a:endParaRPr lang="en-GB" sz="1100" kern="1200" dirty="0">
              <a:solidFill>
                <a:schemeClr val="tx1"/>
              </a:solidFill>
              <a:effectLst/>
              <a:latin typeface="Arial" charset="0"/>
              <a:ea typeface="Arial" charset="0"/>
              <a:cs typeface="Arial" charset="0"/>
            </a:endParaRPr>
          </a:p>
          <a:p>
            <a:r>
              <a:rPr lang="en-AU" sz="1100" kern="1200" dirty="0">
                <a:solidFill>
                  <a:schemeClr val="tx1"/>
                </a:solidFill>
                <a:effectLst/>
                <a:latin typeface="Arial" charset="0"/>
                <a:ea typeface="Arial" charset="0"/>
                <a:cs typeface="Arial" charset="0"/>
              </a:rPr>
              <a:t>In 2016 Ben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travelled to Europe and the Middle East with writer Richard Flanagan, where they witnessed first-hand the refugee crisis.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and Flanagan met families who had lost family members including children who had attempted the journey across the Aegean Sea. The life jacket, known for its ability to save lives has been used by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in many ways to draw attention to the lives lost of those seeking refuge. </a:t>
            </a:r>
            <a:endParaRPr lang="en-GB" sz="1100" kern="1200" dirty="0">
              <a:solidFill>
                <a:schemeClr val="tx1"/>
              </a:solidFill>
              <a:effectLst/>
              <a:latin typeface="Arial" charset="0"/>
              <a:ea typeface="Arial" charset="0"/>
              <a:cs typeface="Arial" charset="0"/>
            </a:endParaRPr>
          </a:p>
          <a:p>
            <a:r>
              <a:rPr lang="en-AU" sz="1100" kern="1200" dirty="0">
                <a:solidFill>
                  <a:schemeClr val="tx1"/>
                </a:solidFill>
                <a:effectLst/>
                <a:latin typeface="Arial" charset="0"/>
                <a:ea typeface="Arial" charset="0"/>
                <a:cs typeface="Arial" charset="0"/>
              </a:rPr>
              <a:t> </a:t>
            </a:r>
            <a:endParaRPr lang="en-GB" sz="1100" kern="1200" dirty="0">
              <a:solidFill>
                <a:schemeClr val="tx1"/>
              </a:solidFill>
              <a:effectLst/>
              <a:latin typeface="Arial" charset="0"/>
              <a:ea typeface="Arial" charset="0"/>
              <a:cs typeface="Arial" charset="0"/>
            </a:endParaRPr>
          </a:p>
          <a:p>
            <a:pPr marL="171450" lvl="0" indent="-171450">
              <a:buFont typeface="Arial" charset="0"/>
              <a:buChar char="•"/>
            </a:pPr>
            <a:r>
              <a:rPr lang="en-AU" sz="1100" kern="1200" dirty="0">
                <a:solidFill>
                  <a:schemeClr val="tx1"/>
                </a:solidFill>
                <a:effectLst/>
                <a:latin typeface="Arial" charset="0"/>
                <a:ea typeface="Arial" charset="0"/>
                <a:cs typeface="Arial" charset="0"/>
              </a:rPr>
              <a:t>Listen to the </a:t>
            </a:r>
            <a:r>
              <a:rPr lang="en-AU" sz="1100" u="sng" kern="1200" dirty="0">
                <a:solidFill>
                  <a:schemeClr val="tx1"/>
                </a:solidFill>
                <a:effectLst/>
                <a:latin typeface="Arial" charset="0"/>
                <a:ea typeface="Arial" charset="0"/>
                <a:cs typeface="Arial" charset="0"/>
                <a:hlinkClick r:id="rId3"/>
              </a:rPr>
              <a:t>SoundCloud</a:t>
            </a:r>
            <a:r>
              <a:rPr lang="en-AU" sz="1100" kern="1200" dirty="0">
                <a:solidFill>
                  <a:schemeClr val="tx1"/>
                </a:solidFill>
                <a:effectLst/>
                <a:latin typeface="Arial" charset="0"/>
                <a:ea typeface="Arial" charset="0"/>
                <a:cs typeface="Arial" charset="0"/>
              </a:rPr>
              <a:t> talk with Richard Flanagan and Ben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a:t>
            </a:r>
            <a:br>
              <a:rPr lang="en-AU" sz="1100" kern="1200" dirty="0">
                <a:solidFill>
                  <a:schemeClr val="tx1"/>
                </a:solidFill>
                <a:effectLst/>
                <a:latin typeface="Arial" charset="0"/>
                <a:ea typeface="Arial" charset="0"/>
                <a:cs typeface="Arial" charset="0"/>
              </a:rPr>
            </a:br>
            <a:endParaRPr lang="en-GB" sz="1100" kern="1200" dirty="0">
              <a:solidFill>
                <a:schemeClr val="tx1"/>
              </a:solidFill>
              <a:effectLst/>
              <a:latin typeface="Arial" charset="0"/>
              <a:ea typeface="Arial" charset="0"/>
              <a:cs typeface="Arial" charset="0"/>
            </a:endParaRPr>
          </a:p>
          <a:p>
            <a:pPr marL="171450" lvl="0" indent="-171450">
              <a:buFont typeface="Arial" charset="0"/>
              <a:buChar char="•"/>
            </a:pPr>
            <a:r>
              <a:rPr lang="en-AU" sz="1100" kern="1200" dirty="0">
                <a:solidFill>
                  <a:schemeClr val="tx1"/>
                </a:solidFill>
                <a:effectLst/>
                <a:latin typeface="Arial" charset="0"/>
                <a:ea typeface="Arial" charset="0"/>
                <a:cs typeface="Arial" charset="0"/>
              </a:rPr>
              <a:t>Research works of art by Alex Seton and Ai </a:t>
            </a:r>
            <a:r>
              <a:rPr lang="en-AU" sz="1100" kern="1200" dirty="0" err="1">
                <a:solidFill>
                  <a:schemeClr val="tx1"/>
                </a:solidFill>
                <a:effectLst/>
                <a:latin typeface="Arial" charset="0"/>
                <a:ea typeface="Arial" charset="0"/>
                <a:cs typeface="Arial" charset="0"/>
              </a:rPr>
              <a:t>Weiwei</a:t>
            </a:r>
            <a:r>
              <a:rPr lang="en-AU" sz="1100" kern="1200" dirty="0">
                <a:solidFill>
                  <a:schemeClr val="tx1"/>
                </a:solidFill>
                <a:effectLst/>
                <a:latin typeface="Arial" charset="0"/>
                <a:ea typeface="Arial" charset="0"/>
                <a:cs typeface="Arial" charset="0"/>
              </a:rPr>
              <a:t>. Both of these artists have incorporated life jackets into their work. How does their use of this symbol compare to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a:t>
            </a:r>
            <a:br>
              <a:rPr lang="en-AU" sz="1100" kern="1200" dirty="0">
                <a:solidFill>
                  <a:schemeClr val="tx1"/>
                </a:solidFill>
                <a:effectLst/>
                <a:latin typeface="Arial" charset="0"/>
                <a:ea typeface="Arial" charset="0"/>
                <a:cs typeface="Arial" charset="0"/>
              </a:rPr>
            </a:br>
            <a:endParaRPr lang="en-GB" sz="1100" kern="1200" dirty="0">
              <a:solidFill>
                <a:schemeClr val="tx1"/>
              </a:solidFill>
              <a:effectLst/>
              <a:latin typeface="Arial" charset="0"/>
              <a:ea typeface="Arial" charset="0"/>
              <a:cs typeface="Arial" charset="0"/>
            </a:endParaRPr>
          </a:p>
          <a:p>
            <a:pPr marL="171450" lvl="0" indent="-171450">
              <a:buFont typeface="Arial" charset="0"/>
              <a:buChar char="•"/>
            </a:pPr>
            <a:r>
              <a:rPr lang="en-AU" sz="1100" kern="1200" dirty="0">
                <a:solidFill>
                  <a:schemeClr val="tx1"/>
                </a:solidFill>
                <a:effectLst/>
                <a:latin typeface="Arial" charset="0"/>
                <a:ea typeface="Arial" charset="0"/>
                <a:cs typeface="Arial" charset="0"/>
              </a:rPr>
              <a:t>Read ‘Home’ curated by Ben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with Forward by Richard Flanagan and Notes on Exodus by Richard Flanagan. Describe these texts in one word.</a:t>
            </a:r>
            <a:br>
              <a:rPr lang="en-AU" sz="1100" kern="1200" dirty="0">
                <a:solidFill>
                  <a:schemeClr val="tx1"/>
                </a:solidFill>
                <a:effectLst/>
                <a:latin typeface="Arial" charset="0"/>
                <a:ea typeface="Arial" charset="0"/>
                <a:cs typeface="Arial" charset="0"/>
              </a:rPr>
            </a:br>
            <a:r>
              <a:rPr lang="en-AU" sz="1100" kern="1200" dirty="0">
                <a:solidFill>
                  <a:schemeClr val="tx1"/>
                </a:solidFill>
                <a:effectLst/>
                <a:latin typeface="Arial" charset="0"/>
                <a:ea typeface="Arial" charset="0"/>
                <a:cs typeface="Arial" charset="0"/>
              </a:rPr>
              <a:t> </a:t>
            </a:r>
            <a:endParaRPr lang="en-GB" sz="1100" kern="1200" dirty="0">
              <a:solidFill>
                <a:schemeClr val="tx1"/>
              </a:solidFill>
              <a:effectLst/>
              <a:latin typeface="Arial" charset="0"/>
              <a:ea typeface="Arial" charset="0"/>
              <a:cs typeface="Arial" charset="0"/>
            </a:endParaRPr>
          </a:p>
          <a:p>
            <a:pPr marL="171450" lvl="0" indent="-171450">
              <a:buFont typeface="Arial" charset="0"/>
              <a:buChar char="•"/>
            </a:pPr>
            <a:r>
              <a:rPr lang="en-AU" sz="1100" kern="1200" dirty="0">
                <a:solidFill>
                  <a:schemeClr val="tx1"/>
                </a:solidFill>
                <a:effectLst/>
                <a:latin typeface="Arial" charset="0"/>
                <a:ea typeface="Arial" charset="0"/>
                <a:cs typeface="Arial" charset="0"/>
              </a:rPr>
              <a:t>Compose a creative piece of writing titled ‘Artist as activist’, which pays tribute to the work of Flanagan and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a:t>
            </a:r>
            <a:br>
              <a:rPr lang="en-AU" sz="1100" kern="1200" dirty="0">
                <a:solidFill>
                  <a:schemeClr val="tx1"/>
                </a:solidFill>
                <a:effectLst/>
                <a:latin typeface="Arial" charset="0"/>
                <a:ea typeface="Arial" charset="0"/>
                <a:cs typeface="Arial" charset="0"/>
              </a:rPr>
            </a:br>
            <a:endParaRPr lang="en-GB" sz="1100" kern="1200" dirty="0">
              <a:solidFill>
                <a:schemeClr val="tx1"/>
              </a:solidFill>
              <a:effectLst/>
              <a:latin typeface="Arial" charset="0"/>
              <a:ea typeface="Arial" charset="0"/>
              <a:cs typeface="Arial" charset="0"/>
            </a:endParaRPr>
          </a:p>
          <a:p>
            <a:pPr marL="171450" lvl="0" indent="-171450">
              <a:buFont typeface="Arial" charset="0"/>
              <a:buChar char="•"/>
            </a:pPr>
            <a:r>
              <a:rPr lang="en-AU" sz="1100" kern="1200" dirty="0">
                <a:solidFill>
                  <a:schemeClr val="tx1"/>
                </a:solidFill>
                <a:effectLst/>
                <a:latin typeface="Arial" charset="0"/>
                <a:ea typeface="Arial" charset="0"/>
                <a:cs typeface="Arial" charset="0"/>
              </a:rPr>
              <a:t>Art is often a comment on humanity. When learning about art history, we tend to look back 100 years or more to help us understand what life was like and how we have evolved. Imagine it is 100 years from now. What are some of the overarching messages Flanagan and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are bringing to the fore that future generations can learn? </a:t>
            </a:r>
            <a:endParaRPr lang="en-GB" sz="1100" kern="1200" dirty="0">
              <a:solidFill>
                <a:schemeClr val="tx1"/>
              </a:solidFill>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13</a:t>
            </a:fld>
            <a:endParaRPr lang="en-AU"/>
          </a:p>
        </p:txBody>
      </p:sp>
    </p:spTree>
    <p:extLst>
      <p:ext uri="{BB962C8B-B14F-4D97-AF65-F5344CB8AC3E}">
        <p14:creationId xmlns:p14="http://schemas.microsoft.com/office/powerpoint/2010/main" val="32616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Artist as Communicator </a:t>
            </a:r>
            <a:r>
              <a:rPr lang="en-US" dirty="0">
                <a:latin typeface="Arial" panose="020B0604020202020204" pitchFamily="34" charset="0"/>
                <a:cs typeface="Arial" panose="020B0604020202020204" pitchFamily="34" charset="0"/>
              </a:rPr>
              <a:t>considers how </a:t>
            </a:r>
            <a:r>
              <a:rPr lang="en-US" dirty="0" err="1">
                <a:latin typeface="Arial" panose="020B0604020202020204" pitchFamily="34" charset="0"/>
                <a:cs typeface="Arial" panose="020B0604020202020204" pitchFamily="34" charset="0"/>
              </a:rPr>
              <a:t>Quilty</a:t>
            </a:r>
            <a:r>
              <a:rPr lang="en-US" dirty="0">
                <a:latin typeface="Arial" panose="020B0604020202020204" pitchFamily="34" charset="0"/>
                <a:cs typeface="Arial" panose="020B0604020202020204" pitchFamily="34" charset="0"/>
              </a:rPr>
              <a:t> uses</a:t>
            </a:r>
            <a:r>
              <a:rPr lang="en-US" baseline="0" dirty="0">
                <a:latin typeface="Arial" panose="020B0604020202020204" pitchFamily="34" charset="0"/>
                <a:cs typeface="Arial" panose="020B0604020202020204" pitchFamily="34" charset="0"/>
              </a:rPr>
              <a:t> visual language to communicate meaning</a:t>
            </a:r>
            <a:r>
              <a:rPr lang="en-US" baseline="0" dirty="0"/>
              <a:t>. </a:t>
            </a:r>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14</a:t>
            </a:fld>
            <a:endParaRPr lang="en-AU"/>
          </a:p>
        </p:txBody>
      </p:sp>
    </p:spTree>
    <p:extLst>
      <p:ext uri="{BB962C8B-B14F-4D97-AF65-F5344CB8AC3E}">
        <p14:creationId xmlns:p14="http://schemas.microsoft.com/office/powerpoint/2010/main" val="67764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6"/>
            <a:ext cx="5444490" cy="2328671"/>
          </a:xfrm>
        </p:spPr>
        <p:txBody>
          <a:bodyPr/>
          <a:lstStyle/>
          <a:p>
            <a:r>
              <a:rPr lang="en-US" sz="1100" b="1" dirty="0">
                <a:latin typeface="Arial" charset="0"/>
                <a:ea typeface="Arial" charset="0"/>
                <a:cs typeface="Arial" charset="0"/>
              </a:rPr>
              <a:t>About the work </a:t>
            </a:r>
          </a:p>
          <a:p>
            <a:r>
              <a:rPr lang="en-US" sz="1100" kern="1200" dirty="0">
                <a:solidFill>
                  <a:schemeClr val="tx1"/>
                </a:solidFill>
                <a:effectLst/>
                <a:latin typeface="Arial" charset="0"/>
                <a:ea typeface="Arial" charset="0"/>
                <a:cs typeface="Arial" charset="0"/>
              </a:rPr>
              <a:t>Completed in 2006, </a:t>
            </a:r>
            <a:r>
              <a:rPr lang="en-US" sz="1100" i="1" kern="1200" dirty="0">
                <a:solidFill>
                  <a:schemeClr val="tx1"/>
                </a:solidFill>
                <a:effectLst/>
                <a:latin typeface="Arial" charset="0"/>
                <a:ea typeface="Arial" charset="0"/>
                <a:cs typeface="Arial" charset="0"/>
              </a:rPr>
              <a:t>The Lot </a:t>
            </a:r>
            <a:r>
              <a:rPr lang="en-US" sz="1100" kern="1200" dirty="0">
                <a:solidFill>
                  <a:schemeClr val="tx1"/>
                </a:solidFill>
                <a:effectLst/>
                <a:latin typeface="Arial" charset="0"/>
                <a:ea typeface="Arial" charset="0"/>
                <a:cs typeface="Arial" charset="0"/>
              </a:rPr>
              <a:t>is a work which displays </a:t>
            </a:r>
            <a:r>
              <a:rPr lang="en-US" sz="1100" kern="1200" dirty="0" err="1">
                <a:solidFill>
                  <a:schemeClr val="tx1"/>
                </a:solidFill>
                <a:effectLst/>
                <a:latin typeface="Arial" charset="0"/>
                <a:ea typeface="Arial" charset="0"/>
                <a:cs typeface="Arial" charset="0"/>
              </a:rPr>
              <a:t>Quilty’s</a:t>
            </a:r>
            <a:r>
              <a:rPr lang="en-US" sz="1100" kern="1200" dirty="0">
                <a:solidFill>
                  <a:schemeClr val="tx1"/>
                </a:solidFill>
                <a:effectLst/>
                <a:latin typeface="Arial" charset="0"/>
                <a:ea typeface="Arial" charset="0"/>
                <a:cs typeface="Arial" charset="0"/>
              </a:rPr>
              <a:t> signature gestural style in thick oil paint, applied with speed, confidence and first-hand knowledge of his fast-food subject matter. </a:t>
            </a:r>
            <a:r>
              <a:rPr lang="en-US" sz="1100" kern="1200" dirty="0" err="1">
                <a:solidFill>
                  <a:schemeClr val="tx1"/>
                </a:solidFill>
                <a:effectLst/>
                <a:latin typeface="Arial" charset="0"/>
                <a:ea typeface="Arial" charset="0"/>
                <a:cs typeface="Arial" charset="0"/>
              </a:rPr>
              <a:t>Quilty’s</a:t>
            </a:r>
            <a:r>
              <a:rPr lang="en-US" sz="1100" kern="1200" dirty="0">
                <a:solidFill>
                  <a:schemeClr val="tx1"/>
                </a:solidFill>
                <a:effectLst/>
                <a:latin typeface="Arial" charset="0"/>
                <a:ea typeface="Arial" charset="0"/>
                <a:cs typeface="Arial" charset="0"/>
              </a:rPr>
              <a:t> hamburger, a symbol of popular culture and consumerism is loaded with “the lot”. It is messy, juicy and packed with lashings of </a:t>
            </a:r>
            <a:r>
              <a:rPr lang="en-US" sz="1100" kern="1200" dirty="0" err="1">
                <a:solidFill>
                  <a:schemeClr val="tx1"/>
                </a:solidFill>
                <a:effectLst/>
                <a:latin typeface="Arial" charset="0"/>
                <a:ea typeface="Arial" charset="0"/>
                <a:cs typeface="Arial" charset="0"/>
              </a:rPr>
              <a:t>colour</a:t>
            </a:r>
            <a:r>
              <a:rPr lang="en-US" sz="1100" kern="1200" dirty="0">
                <a:solidFill>
                  <a:schemeClr val="tx1"/>
                </a:solidFill>
                <a:effectLst/>
                <a:latin typeface="Arial" charset="0"/>
                <a:ea typeface="Arial" charset="0"/>
                <a:cs typeface="Arial" charset="0"/>
              </a:rPr>
              <a:t>. Scaled-up, sitting </a:t>
            </a:r>
            <a:r>
              <a:rPr lang="en-US" sz="1100" kern="1200" dirty="0" err="1">
                <a:solidFill>
                  <a:schemeClr val="tx1"/>
                </a:solidFill>
                <a:effectLst/>
                <a:latin typeface="Arial" charset="0"/>
                <a:ea typeface="Arial" charset="0"/>
                <a:cs typeface="Arial" charset="0"/>
              </a:rPr>
              <a:t>centre</a:t>
            </a:r>
            <a:r>
              <a:rPr lang="en-US" sz="1100" kern="1200" dirty="0">
                <a:solidFill>
                  <a:schemeClr val="tx1"/>
                </a:solidFill>
                <a:effectLst/>
                <a:latin typeface="Arial" charset="0"/>
                <a:ea typeface="Arial" charset="0"/>
                <a:cs typeface="Arial" charset="0"/>
              </a:rPr>
              <a:t>-square and much larger than life, in this work </a:t>
            </a:r>
            <a:r>
              <a:rPr lang="en-US" sz="1100" kern="1200" dirty="0" err="1">
                <a:solidFill>
                  <a:schemeClr val="tx1"/>
                </a:solidFill>
                <a:effectLst/>
                <a:latin typeface="Arial" charset="0"/>
                <a:ea typeface="Arial" charset="0"/>
                <a:cs typeface="Arial" charset="0"/>
              </a:rPr>
              <a:t>Quilty</a:t>
            </a:r>
            <a:r>
              <a:rPr lang="en-US" sz="1100" kern="1200" dirty="0">
                <a:solidFill>
                  <a:schemeClr val="tx1"/>
                </a:solidFill>
                <a:effectLst/>
                <a:latin typeface="Arial" charset="0"/>
                <a:ea typeface="Arial" charset="0"/>
                <a:cs typeface="Arial" charset="0"/>
              </a:rPr>
              <a:t> is elevating the humble road-side burger to an iconic status. </a:t>
            </a:r>
            <a:r>
              <a:rPr lang="en-US" sz="1100" kern="1200" dirty="0" err="1">
                <a:solidFill>
                  <a:schemeClr val="tx1"/>
                </a:solidFill>
                <a:effectLst/>
                <a:latin typeface="Arial" charset="0"/>
                <a:ea typeface="Arial" charset="0"/>
                <a:cs typeface="Arial" charset="0"/>
              </a:rPr>
              <a:t>Quilty</a:t>
            </a:r>
            <a:r>
              <a:rPr lang="en-US" sz="1100" kern="1200" dirty="0">
                <a:solidFill>
                  <a:schemeClr val="tx1"/>
                </a:solidFill>
                <a:effectLst/>
                <a:latin typeface="Arial" charset="0"/>
                <a:ea typeface="Arial" charset="0"/>
                <a:cs typeface="Arial" charset="0"/>
              </a:rPr>
              <a:t> painted a number of burgers in 2006, including </a:t>
            </a:r>
            <a:r>
              <a:rPr lang="en-US" sz="1100" i="1" kern="1200" dirty="0">
                <a:solidFill>
                  <a:schemeClr val="tx1"/>
                </a:solidFill>
                <a:effectLst/>
                <a:latin typeface="Arial" charset="0"/>
                <a:ea typeface="Arial" charset="0"/>
                <a:cs typeface="Arial" charset="0"/>
              </a:rPr>
              <a:t>Skull-burger </a:t>
            </a:r>
            <a:r>
              <a:rPr lang="en-US" sz="1100" kern="1200" dirty="0">
                <a:solidFill>
                  <a:schemeClr val="tx1"/>
                </a:solidFill>
                <a:effectLst/>
                <a:latin typeface="Arial" charset="0"/>
                <a:ea typeface="Arial" charset="0"/>
                <a:cs typeface="Arial" charset="0"/>
              </a:rPr>
              <a:t>and </a:t>
            </a:r>
            <a:r>
              <a:rPr lang="en-US" sz="1100" i="1" kern="1200" dirty="0">
                <a:solidFill>
                  <a:schemeClr val="tx1"/>
                </a:solidFill>
                <a:effectLst/>
                <a:latin typeface="Arial" charset="0"/>
                <a:ea typeface="Arial" charset="0"/>
                <a:cs typeface="Arial" charset="0"/>
              </a:rPr>
              <a:t>Joe-burger,</a:t>
            </a:r>
            <a:r>
              <a:rPr lang="en-US" sz="1100" kern="1200" dirty="0">
                <a:solidFill>
                  <a:schemeClr val="tx1"/>
                </a:solidFill>
                <a:effectLst/>
                <a:latin typeface="Arial" charset="0"/>
                <a:ea typeface="Arial" charset="0"/>
                <a:cs typeface="Arial" charset="0"/>
              </a:rPr>
              <a:t> as well as his hallmark series of Holden </a:t>
            </a:r>
            <a:r>
              <a:rPr lang="en-US" sz="1100" kern="1200" dirty="0" err="1">
                <a:solidFill>
                  <a:schemeClr val="tx1"/>
                </a:solidFill>
                <a:effectLst/>
                <a:latin typeface="Arial" charset="0"/>
                <a:ea typeface="Arial" charset="0"/>
                <a:cs typeface="Arial" charset="0"/>
              </a:rPr>
              <a:t>Torana</a:t>
            </a:r>
            <a:r>
              <a:rPr lang="en-US" sz="1100" kern="1200" dirty="0">
                <a:solidFill>
                  <a:schemeClr val="tx1"/>
                </a:solidFill>
                <a:effectLst/>
                <a:latin typeface="Arial" charset="0"/>
                <a:ea typeface="Arial" charset="0"/>
                <a:cs typeface="Arial" charset="0"/>
              </a:rPr>
              <a:t> cars which affectionately but critically reflect on white Australian masculinity through the products of </a:t>
            </a:r>
            <a:r>
              <a:rPr lang="en-US" sz="1100" kern="1200" dirty="0" err="1">
                <a:solidFill>
                  <a:schemeClr val="tx1"/>
                </a:solidFill>
                <a:effectLst/>
                <a:latin typeface="Arial" charset="0"/>
                <a:ea typeface="Arial" charset="0"/>
                <a:cs typeface="Arial" charset="0"/>
              </a:rPr>
              <a:t>hoon</a:t>
            </a:r>
            <a:r>
              <a:rPr lang="en-US" sz="1100" kern="1200" dirty="0">
                <a:solidFill>
                  <a:schemeClr val="tx1"/>
                </a:solidFill>
                <a:effectLst/>
                <a:latin typeface="Arial" charset="0"/>
                <a:ea typeface="Arial" charset="0"/>
                <a:cs typeface="Arial" charset="0"/>
              </a:rPr>
              <a:t> culture and </a:t>
            </a:r>
            <a:r>
              <a:rPr lang="en-US" sz="1100" kern="1200" dirty="0" err="1">
                <a:solidFill>
                  <a:schemeClr val="tx1"/>
                </a:solidFill>
                <a:effectLst/>
                <a:latin typeface="Arial" charset="0"/>
                <a:ea typeface="Arial" charset="0"/>
                <a:cs typeface="Arial" charset="0"/>
              </a:rPr>
              <a:t>mateship</a:t>
            </a:r>
            <a:r>
              <a:rPr lang="en-US" sz="1100" kern="1200" dirty="0">
                <a:solidFill>
                  <a:schemeClr val="tx1"/>
                </a:solidFill>
                <a:effectLst/>
                <a:latin typeface="Arial" charset="0"/>
                <a:ea typeface="Arial" charset="0"/>
                <a:cs typeface="Arial" charset="0"/>
              </a:rPr>
              <a:t>. </a:t>
            </a:r>
            <a:endParaRPr lang="en-GB" sz="1100" kern="1200" dirty="0">
              <a:solidFill>
                <a:schemeClr val="tx1"/>
              </a:solidFill>
              <a:effectLst/>
              <a:latin typeface="Arial" charset="0"/>
              <a:ea typeface="Arial" charset="0"/>
              <a:cs typeface="Arial" charset="0"/>
            </a:endParaRPr>
          </a:p>
          <a:p>
            <a:endParaRPr lang="en-AU"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15</a:t>
            </a:fld>
            <a:endParaRPr lang="en-AU"/>
          </a:p>
        </p:txBody>
      </p:sp>
      <p:sp>
        <p:nvSpPr>
          <p:cNvPr id="6" name="Notes Placeholder 2"/>
          <p:cNvSpPr txBox="1">
            <a:spLocks/>
          </p:cNvSpPr>
          <p:nvPr/>
        </p:nvSpPr>
        <p:spPr>
          <a:xfrm>
            <a:off x="680562" y="6845755"/>
            <a:ext cx="5444490" cy="2328278"/>
          </a:xfrm>
          <a:prstGeom prst="rect">
            <a:avLst/>
          </a:prstGeom>
          <a:ln w="28575"/>
        </p:spPr>
        <p:style>
          <a:lnRef idx="2">
            <a:schemeClr val="dk1"/>
          </a:lnRef>
          <a:fillRef idx="1">
            <a:schemeClr val="lt1"/>
          </a:fillRef>
          <a:effectRef idx="0">
            <a:schemeClr val="dk1"/>
          </a:effectRef>
          <a:fontRef idx="minor">
            <a:schemeClr val="dk1"/>
          </a:fontRef>
        </p:style>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AU" sz="1100" b="1" dirty="0">
              <a:latin typeface="Arial" charset="0"/>
              <a:ea typeface="Arial" charset="0"/>
              <a:cs typeface="Arial" charset="0"/>
            </a:endParaRPr>
          </a:p>
          <a:p>
            <a:r>
              <a:rPr lang="en-AU" sz="1100" b="1" dirty="0">
                <a:latin typeface="Arial" charset="0"/>
                <a:ea typeface="Arial" charset="0"/>
                <a:cs typeface="Arial" charset="0"/>
              </a:rPr>
              <a:t>Responding</a:t>
            </a:r>
          </a:p>
          <a:p>
            <a:r>
              <a:rPr lang="en-AU" sz="1100" dirty="0">
                <a:latin typeface="Arial" charset="0"/>
                <a:ea typeface="Arial" charset="0"/>
                <a:cs typeface="Arial" charset="0"/>
              </a:rPr>
              <a:t>Find a glossary of words used to describe food. Using words from this glossary, write a story or poem that describes </a:t>
            </a:r>
            <a:r>
              <a:rPr lang="en-AU" sz="1100" dirty="0" err="1">
                <a:latin typeface="Arial" charset="0"/>
                <a:ea typeface="Arial" charset="0"/>
                <a:cs typeface="Arial" charset="0"/>
              </a:rPr>
              <a:t>Quilty’s</a:t>
            </a:r>
            <a:r>
              <a:rPr lang="en-AU" sz="1100" dirty="0">
                <a:latin typeface="Arial" charset="0"/>
                <a:ea typeface="Arial" charset="0"/>
                <a:cs typeface="Arial" charset="0"/>
              </a:rPr>
              <a:t> paintings.</a:t>
            </a:r>
          </a:p>
          <a:p>
            <a:endParaRPr lang="en-AU" sz="1100" dirty="0">
              <a:latin typeface="Arial" charset="0"/>
              <a:ea typeface="Arial" charset="0"/>
              <a:cs typeface="Arial" charset="0"/>
            </a:endParaRPr>
          </a:p>
          <a:p>
            <a:r>
              <a:rPr lang="en-AU" sz="1100" b="1" dirty="0">
                <a:latin typeface="Arial" charset="0"/>
                <a:ea typeface="Arial" charset="0"/>
                <a:cs typeface="Arial" charset="0"/>
              </a:rPr>
              <a:t>Making</a:t>
            </a:r>
          </a:p>
          <a:p>
            <a:r>
              <a:rPr lang="en-AU" sz="1100" i="1" dirty="0">
                <a:latin typeface="Arial" charset="0"/>
                <a:ea typeface="Arial" charset="0"/>
                <a:cs typeface="Arial" charset="0"/>
              </a:rPr>
              <a:t>The Lot</a:t>
            </a:r>
            <a:r>
              <a:rPr lang="en-AU" sz="1100" dirty="0">
                <a:latin typeface="Arial" charset="0"/>
                <a:ea typeface="Arial" charset="0"/>
                <a:cs typeface="Arial" charset="0"/>
              </a:rPr>
              <a:t> is one of several burger paintings created from 2006-2010, exploring the power of pop culture items. They are big and bold, with lurid colours and loose gestural mark-making. </a:t>
            </a:r>
            <a:r>
              <a:rPr lang="en-AU" sz="1100" i="1" dirty="0">
                <a:latin typeface="Arial" charset="0"/>
                <a:ea typeface="Arial" charset="0"/>
                <a:cs typeface="Arial" charset="0"/>
              </a:rPr>
              <a:t>The Lot</a:t>
            </a:r>
            <a:r>
              <a:rPr lang="en-AU" sz="1100" dirty="0">
                <a:latin typeface="Arial" charset="0"/>
                <a:ea typeface="Arial" charset="0"/>
                <a:cs typeface="Arial" charset="0"/>
              </a:rPr>
              <a:t> has been described as juicy – how would you describe your favourite food? Create a work of art celebrating your favourite food, which captures the food (larger than life) and the way you describe it. </a:t>
            </a:r>
            <a:endParaRPr lang="en-GB" sz="1100" dirty="0">
              <a:latin typeface="Arial" charset="0"/>
              <a:ea typeface="Arial" charset="0"/>
              <a:cs typeface="Arial" charset="0"/>
            </a:endParaRPr>
          </a:p>
          <a:p>
            <a:endParaRPr lang="en-GB" dirty="0"/>
          </a:p>
        </p:txBody>
      </p:sp>
    </p:spTree>
    <p:extLst>
      <p:ext uri="{BB962C8B-B14F-4D97-AF65-F5344CB8AC3E}">
        <p14:creationId xmlns:p14="http://schemas.microsoft.com/office/powerpoint/2010/main" val="725680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7"/>
            <a:ext cx="5444490" cy="1464277"/>
          </a:xfrm>
          <a:ln w="28575">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charset="0"/>
                <a:ea typeface="Arial" charset="0"/>
                <a:cs typeface="Arial" charset="0"/>
              </a:rPr>
              <a:t>‘Purple, or rather lilac, is Ben </a:t>
            </a:r>
            <a:r>
              <a:rPr lang="en-AU" sz="1100" kern="1200" dirty="0" err="1">
                <a:solidFill>
                  <a:schemeClr val="tx1"/>
                </a:solidFill>
                <a:effectLst/>
                <a:latin typeface="Arial" charset="0"/>
                <a:ea typeface="Arial" charset="0"/>
                <a:cs typeface="Arial" charset="0"/>
              </a:rPr>
              <a:t>Quilty’s</a:t>
            </a:r>
            <a:r>
              <a:rPr lang="en-AU" sz="1100" kern="1200" dirty="0">
                <a:solidFill>
                  <a:schemeClr val="tx1"/>
                </a:solidFill>
                <a:effectLst/>
                <a:latin typeface="Arial" charset="0"/>
                <a:ea typeface="Arial" charset="0"/>
                <a:cs typeface="Arial" charset="0"/>
              </a:rPr>
              <a:t> favourite colour. </a:t>
            </a:r>
            <a:r>
              <a:rPr lang="en-GB" sz="1100" kern="1200" dirty="0">
                <a:solidFill>
                  <a:schemeClr val="tx1"/>
                </a:solidFill>
                <a:effectLst/>
                <a:latin typeface="Arial" charset="0"/>
                <a:ea typeface="Arial" charset="0"/>
                <a:cs typeface="Arial" charset="0"/>
              </a:rPr>
              <a:t>The colour of grief – purple and its familiars – works its way time and again into </a:t>
            </a:r>
            <a:r>
              <a:rPr lang="en-GB" sz="1100" kern="1200" dirty="0" err="1">
                <a:solidFill>
                  <a:schemeClr val="tx1"/>
                </a:solidFill>
                <a:effectLst/>
                <a:latin typeface="Arial" charset="0"/>
                <a:ea typeface="Arial" charset="0"/>
                <a:cs typeface="Arial" charset="0"/>
              </a:rPr>
              <a:t>Quiltyʼs</a:t>
            </a:r>
            <a:r>
              <a:rPr lang="en-GB" sz="1100" kern="1200" dirty="0">
                <a:solidFill>
                  <a:schemeClr val="tx1"/>
                </a:solidFill>
                <a:effectLst/>
                <a:latin typeface="Arial" charset="0"/>
                <a:ea typeface="Arial" charset="0"/>
                <a:cs typeface="Arial" charset="0"/>
              </a:rPr>
              <a:t> paintings. For thousands of years, long before synthetic paints, purple was tinted with sorrow and destruction’</a:t>
            </a:r>
            <a:r>
              <a:rPr lang="en-GB" sz="1100" dirty="0">
                <a:latin typeface="Arial" charset="0"/>
                <a:ea typeface="Arial" charset="0"/>
                <a:cs typeface="Arial" charset="0"/>
              </a:rPr>
              <a:t>.</a:t>
            </a:r>
            <a:r>
              <a:rPr lang="en-GB" sz="1100" kern="1200" dirty="0">
                <a:solidFill>
                  <a:schemeClr val="tx1"/>
                </a:solidFill>
                <a:effectLst/>
                <a:latin typeface="Arial" charset="0"/>
                <a:ea typeface="Arial" charset="0"/>
                <a:cs typeface="Arial" charset="0"/>
              </a:rPr>
              <a:t>  </a:t>
            </a:r>
            <a:br>
              <a:rPr lang="en-GB" sz="1100" kern="1200" dirty="0">
                <a:solidFill>
                  <a:schemeClr val="tx1"/>
                </a:solidFill>
                <a:effectLst/>
                <a:latin typeface="Arial" charset="0"/>
                <a:ea typeface="Arial" charset="0"/>
                <a:cs typeface="Arial" charset="0"/>
              </a:rPr>
            </a:br>
            <a:r>
              <a:rPr lang="en-GB" sz="1100" kern="1200" dirty="0">
                <a:solidFill>
                  <a:schemeClr val="tx1"/>
                </a:solidFill>
                <a:effectLst/>
                <a:latin typeface="Arial" charset="0"/>
                <a:ea typeface="Arial" charset="0"/>
                <a:cs typeface="Arial" charset="0"/>
              </a:rPr>
              <a:t>– </a:t>
            </a:r>
            <a:r>
              <a:rPr lang="en-GB" sz="1100" kern="1200" dirty="0" err="1">
                <a:solidFill>
                  <a:schemeClr val="tx1"/>
                </a:solidFill>
                <a:effectLst/>
                <a:latin typeface="Arial" charset="0"/>
                <a:ea typeface="Arial" charset="0"/>
                <a:cs typeface="Arial" charset="0"/>
              </a:rPr>
              <a:t>Dr.</a:t>
            </a:r>
            <a:r>
              <a:rPr lang="en-GB" sz="1100" kern="1200" dirty="0">
                <a:solidFill>
                  <a:schemeClr val="tx1"/>
                </a:solidFill>
                <a:effectLst/>
                <a:latin typeface="Arial" charset="0"/>
                <a:ea typeface="Arial" charset="0"/>
                <a:cs typeface="Arial" charset="0"/>
              </a:rPr>
              <a:t> Lisa Slade, </a:t>
            </a:r>
            <a:r>
              <a:rPr lang="en-GB" sz="1100" i="1" kern="1200" dirty="0" err="1">
                <a:solidFill>
                  <a:schemeClr val="tx1"/>
                </a:solidFill>
                <a:effectLst/>
                <a:latin typeface="Arial" charset="0"/>
                <a:ea typeface="Arial" charset="0"/>
                <a:cs typeface="Arial" charset="0"/>
              </a:rPr>
              <a:t>Quilty</a:t>
            </a:r>
            <a:r>
              <a:rPr lang="en-GB" sz="1100" kern="1200" dirty="0">
                <a:solidFill>
                  <a:schemeClr val="tx1"/>
                </a:solidFill>
                <a:effectLst/>
                <a:latin typeface="Arial" charset="0"/>
                <a:ea typeface="Arial" charset="0"/>
                <a:cs typeface="Arial" charset="0"/>
              </a:rPr>
              <a:t>, Penguin Books, 2019, p. 27</a:t>
            </a:r>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16</a:t>
            </a:fld>
            <a:endParaRPr lang="en-AU"/>
          </a:p>
        </p:txBody>
      </p:sp>
      <p:sp>
        <p:nvSpPr>
          <p:cNvPr id="5" name="Notes Placeholder 2"/>
          <p:cNvSpPr txBox="1">
            <a:spLocks/>
          </p:cNvSpPr>
          <p:nvPr/>
        </p:nvSpPr>
        <p:spPr>
          <a:xfrm>
            <a:off x="680562" y="6084507"/>
            <a:ext cx="5444490" cy="1563935"/>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sz="1100" b="1">
              <a:latin typeface="Arial" charset="0"/>
              <a:ea typeface="Arial" charset="0"/>
              <a:cs typeface="Arial" charset="0"/>
            </a:endParaRPr>
          </a:p>
          <a:p>
            <a:r>
              <a:rPr lang="en-US" sz="1100" b="1" dirty="0">
                <a:latin typeface="Arial" charset="0"/>
                <a:ea typeface="Arial" charset="0"/>
                <a:cs typeface="Arial" charset="0"/>
              </a:rPr>
              <a:t>Responding </a:t>
            </a:r>
            <a:br>
              <a:rPr lang="en-GB" sz="1100" dirty="0">
                <a:latin typeface="Arial" charset="0"/>
                <a:ea typeface="Arial" charset="0"/>
                <a:cs typeface="Arial" charset="0"/>
              </a:rPr>
            </a:br>
            <a:r>
              <a:rPr lang="en-GB" sz="1100" dirty="0">
                <a:latin typeface="Arial" charset="0"/>
                <a:ea typeface="Arial" charset="0"/>
                <a:cs typeface="Arial" charset="0"/>
              </a:rPr>
              <a:t>The imperial purple favoured in antiquity by the affluent and influential required the killing of a quarter of a million murex shellfish to produce a mere ounce of dye – it was described as the tears of the sea snail.  Investigate the history of pigments. What surprising or unusual stories can you discover? Write a narrative poem about the life of your favourite colour. </a:t>
            </a:r>
          </a:p>
          <a:p>
            <a:endParaRPr lang="en-US" dirty="0"/>
          </a:p>
        </p:txBody>
      </p:sp>
    </p:spTree>
    <p:extLst>
      <p:ext uri="{BB962C8B-B14F-4D97-AF65-F5344CB8AC3E}">
        <p14:creationId xmlns:p14="http://schemas.microsoft.com/office/powerpoint/2010/main" val="207100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7"/>
            <a:ext cx="5444490" cy="1123477"/>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charset="0"/>
                <a:ea typeface="Arial" charset="0"/>
                <a:cs typeface="Arial" charset="0"/>
              </a:rPr>
              <a:t>‘</a:t>
            </a:r>
            <a:r>
              <a:rPr lang="en-AU" sz="1100" kern="1200" dirty="0" err="1">
                <a:solidFill>
                  <a:schemeClr val="tx1"/>
                </a:solidFill>
                <a:effectLst/>
                <a:latin typeface="Arial" charset="0"/>
                <a:ea typeface="Arial" charset="0"/>
                <a:cs typeface="Arial" charset="0"/>
              </a:rPr>
              <a:t>Quilty’s</a:t>
            </a:r>
            <a:r>
              <a:rPr lang="en-AU" sz="1100" kern="1200" dirty="0">
                <a:solidFill>
                  <a:schemeClr val="tx1"/>
                </a:solidFill>
                <a:effectLst/>
                <a:latin typeface="Arial" charset="0"/>
                <a:ea typeface="Arial" charset="0"/>
                <a:cs typeface="Arial" charset="0"/>
              </a:rPr>
              <a:t> paintings from life remind us that death is never far from our door. Still life paintings have always performed this role. As </a:t>
            </a:r>
            <a:r>
              <a:rPr lang="en-AU" sz="1100" i="1" kern="1200" dirty="0">
                <a:solidFill>
                  <a:schemeClr val="tx1"/>
                </a:solidFill>
                <a:effectLst/>
                <a:latin typeface="Arial" charset="0"/>
                <a:ea typeface="Arial" charset="0"/>
                <a:cs typeface="Arial" charset="0"/>
              </a:rPr>
              <a:t>memento </a:t>
            </a:r>
            <a:r>
              <a:rPr lang="en-AU" sz="1100" i="1" kern="1200" dirty="0" err="1">
                <a:solidFill>
                  <a:schemeClr val="tx1"/>
                </a:solidFill>
                <a:effectLst/>
                <a:latin typeface="Arial" charset="0"/>
                <a:ea typeface="Arial" charset="0"/>
                <a:cs typeface="Arial" charset="0"/>
              </a:rPr>
              <a:t>mori</a:t>
            </a:r>
            <a:r>
              <a:rPr lang="en-AU" sz="1100" i="1" kern="1200" dirty="0">
                <a:solidFill>
                  <a:schemeClr val="tx1"/>
                </a:solidFill>
                <a:effectLst/>
                <a:latin typeface="Arial" charset="0"/>
                <a:ea typeface="Arial" charset="0"/>
                <a:cs typeface="Arial" charset="0"/>
              </a:rPr>
              <a:t>,</a:t>
            </a:r>
            <a:r>
              <a:rPr lang="en-AU" sz="1100" kern="1200" dirty="0">
                <a:solidFill>
                  <a:schemeClr val="tx1"/>
                </a:solidFill>
                <a:effectLst/>
                <a:latin typeface="Arial" charset="0"/>
                <a:ea typeface="Arial" charset="0"/>
                <a:cs typeface="Arial" charset="0"/>
              </a:rPr>
              <a:t> or ‘reminders of death’, still </a:t>
            </a:r>
            <a:r>
              <a:rPr lang="en-AU" sz="1100" kern="1200" dirty="0" err="1">
                <a:solidFill>
                  <a:schemeClr val="tx1"/>
                </a:solidFill>
                <a:effectLst/>
                <a:latin typeface="Arial" charset="0"/>
                <a:ea typeface="Arial" charset="0"/>
                <a:cs typeface="Arial" charset="0"/>
              </a:rPr>
              <a:t>lifes</a:t>
            </a:r>
            <a:r>
              <a:rPr lang="en-AU" sz="1100" kern="1200" dirty="0">
                <a:solidFill>
                  <a:schemeClr val="tx1"/>
                </a:solidFill>
                <a:effectLst/>
                <a:latin typeface="Arial" charset="0"/>
                <a:ea typeface="Arial" charset="0"/>
                <a:cs typeface="Arial" charset="0"/>
              </a:rPr>
              <a:t> urge the onlooker to seize the day, to live life and to live it well’.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charset="0"/>
                <a:ea typeface="Arial" charset="0"/>
                <a:cs typeface="Arial" charset="0"/>
              </a:rPr>
              <a:t>– </a:t>
            </a:r>
            <a:r>
              <a:rPr lang="en-AU" sz="1100" kern="1200" dirty="0" err="1">
                <a:solidFill>
                  <a:schemeClr val="tx1"/>
                </a:solidFill>
                <a:effectLst/>
                <a:latin typeface="Arial" charset="0"/>
                <a:ea typeface="Arial" charset="0"/>
                <a:cs typeface="Arial" charset="0"/>
              </a:rPr>
              <a:t>Dr.</a:t>
            </a:r>
            <a:r>
              <a:rPr lang="en-AU" sz="1100" kern="1200" dirty="0">
                <a:solidFill>
                  <a:schemeClr val="tx1"/>
                </a:solidFill>
                <a:effectLst/>
                <a:latin typeface="Arial" charset="0"/>
                <a:ea typeface="Arial" charset="0"/>
                <a:cs typeface="Arial" charset="0"/>
              </a:rPr>
              <a:t> Lisa Slade, </a:t>
            </a:r>
            <a:r>
              <a:rPr lang="en-AU" sz="1100" i="1" kern="1200" dirty="0">
                <a:solidFill>
                  <a:schemeClr val="tx1"/>
                </a:solidFill>
                <a:effectLst/>
                <a:latin typeface="Arial" charset="0"/>
                <a:ea typeface="Arial" charset="0"/>
                <a:cs typeface="Arial" charset="0"/>
              </a:rPr>
              <a:t>Painting with Purpose</a:t>
            </a:r>
            <a:r>
              <a:rPr lang="en-AU" sz="1100" kern="1200" dirty="0">
                <a:solidFill>
                  <a:schemeClr val="tx1"/>
                </a:solidFill>
                <a:effectLst/>
                <a:latin typeface="Arial" charset="0"/>
                <a:ea typeface="Arial" charset="0"/>
                <a:cs typeface="Arial" charset="0"/>
              </a:rPr>
              <a:t>, InDaily, February 2019. </a:t>
            </a:r>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17</a:t>
            </a:fld>
            <a:endParaRPr lang="en-AU"/>
          </a:p>
        </p:txBody>
      </p:sp>
      <p:sp>
        <p:nvSpPr>
          <p:cNvPr id="5" name="Notes Placeholder 2"/>
          <p:cNvSpPr txBox="1">
            <a:spLocks/>
          </p:cNvSpPr>
          <p:nvPr/>
        </p:nvSpPr>
        <p:spPr>
          <a:xfrm>
            <a:off x="680562" y="6093146"/>
            <a:ext cx="5444490" cy="1264546"/>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br>
              <a:rPr lang="en-US" sz="1100" b="1" dirty="0">
                <a:latin typeface="Arial" charset="0"/>
                <a:ea typeface="Arial" charset="0"/>
                <a:cs typeface="Arial" charset="0"/>
              </a:rPr>
            </a:br>
            <a:r>
              <a:rPr lang="en-US" sz="1100" b="1" dirty="0">
                <a:latin typeface="Arial" charset="0"/>
                <a:ea typeface="Arial" charset="0"/>
                <a:cs typeface="Arial" charset="0"/>
              </a:rPr>
              <a:t>Responding </a:t>
            </a:r>
          </a:p>
          <a:p>
            <a:r>
              <a:rPr lang="en-AU" sz="1100" dirty="0">
                <a:latin typeface="Arial" charset="0"/>
                <a:ea typeface="Arial" charset="0"/>
                <a:cs typeface="Arial" charset="0"/>
              </a:rPr>
              <a:t>Discover other still life paintings on display in the Gallery and research Vanitas still life symbolism. Using </a:t>
            </a:r>
            <a:r>
              <a:rPr lang="en-AU" sz="1100" dirty="0" err="1">
                <a:latin typeface="Arial" charset="0"/>
                <a:ea typeface="Arial" charset="0"/>
                <a:cs typeface="Arial" charset="0"/>
              </a:rPr>
              <a:t>Quilty’s</a:t>
            </a:r>
            <a:r>
              <a:rPr lang="en-AU" sz="1100" dirty="0">
                <a:latin typeface="Arial" charset="0"/>
                <a:ea typeface="Arial" charset="0"/>
                <a:cs typeface="Arial" charset="0"/>
              </a:rPr>
              <a:t> paintings of life vests and </a:t>
            </a:r>
            <a:r>
              <a:rPr lang="en-AU" sz="1100" dirty="0" err="1">
                <a:latin typeface="Arial" charset="0"/>
                <a:ea typeface="Arial" charset="0"/>
                <a:cs typeface="Arial" charset="0"/>
              </a:rPr>
              <a:t>Toranas</a:t>
            </a:r>
            <a:r>
              <a:rPr lang="en-AU" sz="1100" dirty="0">
                <a:latin typeface="Arial" charset="0"/>
                <a:ea typeface="Arial" charset="0"/>
                <a:cs typeface="Arial" charset="0"/>
              </a:rPr>
              <a:t>, discuss how still life painting has evolved throughout art history.</a:t>
            </a:r>
            <a:br>
              <a:rPr lang="en-AU" sz="1100" dirty="0">
                <a:latin typeface="Arial" charset="0"/>
                <a:ea typeface="Arial" charset="0"/>
                <a:cs typeface="Arial" charset="0"/>
              </a:rPr>
            </a:br>
            <a:endParaRPr lang="en-AU" sz="1100" dirty="0">
              <a:latin typeface="Arial" charset="0"/>
              <a:ea typeface="Arial" charset="0"/>
              <a:cs typeface="Arial" charset="0"/>
            </a:endParaRPr>
          </a:p>
          <a:p>
            <a:r>
              <a:rPr lang="en-AU" sz="1100" dirty="0">
                <a:latin typeface="Arial" charset="0"/>
                <a:ea typeface="Arial" charset="0"/>
                <a:cs typeface="Arial" charset="0"/>
              </a:rPr>
              <a:t>  </a:t>
            </a:r>
            <a:endParaRPr lang="en-GB" sz="11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170035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917776"/>
            <a:ext cx="5444490" cy="1254423"/>
          </a:xfrm>
          <a:ln w="28575">
            <a:solidFill>
              <a:schemeClr val="tx1"/>
            </a:solidFill>
          </a:ln>
        </p:spPr>
        <p:txBody>
          <a:bodyPr/>
          <a:lstStyle/>
          <a:p>
            <a:endParaRPr lang="en-US" sz="1100" b="1" dirty="0">
              <a:latin typeface="Arial" charset="0"/>
              <a:ea typeface="Arial" charset="0"/>
              <a:cs typeface="Arial" charset="0"/>
            </a:endParaRPr>
          </a:p>
          <a:p>
            <a:r>
              <a:rPr lang="en-US" sz="1100" b="1" dirty="0">
                <a:latin typeface="Arial" charset="0"/>
                <a:ea typeface="Arial" charset="0"/>
                <a:cs typeface="Arial" charset="0"/>
              </a:rPr>
              <a:t>Responding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charset="0"/>
                <a:ea typeface="Arial" charset="0"/>
                <a:cs typeface="Arial" charset="0"/>
              </a:rPr>
              <a:t>Investigate artists who have depicted skulls in their work. Compare their use of skulls to the skulls in </a:t>
            </a:r>
            <a:r>
              <a:rPr lang="en-AU" sz="1100" kern="1200" dirty="0" err="1">
                <a:solidFill>
                  <a:schemeClr val="tx1"/>
                </a:solidFill>
                <a:effectLst/>
                <a:latin typeface="Arial" charset="0"/>
                <a:ea typeface="Arial" charset="0"/>
                <a:cs typeface="Arial" charset="0"/>
              </a:rPr>
              <a:t>Quilty’s</a:t>
            </a:r>
            <a:r>
              <a:rPr lang="en-AU" sz="1100" kern="1200" dirty="0">
                <a:solidFill>
                  <a:schemeClr val="tx1"/>
                </a:solidFill>
                <a:effectLst/>
                <a:latin typeface="Arial" charset="0"/>
                <a:ea typeface="Arial" charset="0"/>
                <a:cs typeface="Arial" charset="0"/>
              </a:rPr>
              <a:t> paintings.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tx1"/>
                </a:solidFill>
                <a:effectLst/>
                <a:latin typeface="Arial" charset="0"/>
                <a:ea typeface="Arial" charset="0"/>
                <a:cs typeface="Arial" charset="0"/>
              </a:rPr>
              <a:t>Tip</a:t>
            </a:r>
            <a:r>
              <a:rPr lang="en-AU" sz="1100" kern="1200" dirty="0">
                <a:solidFill>
                  <a:schemeClr val="tx1"/>
                </a:solidFill>
                <a:effectLst/>
                <a:latin typeface="Arial" charset="0"/>
                <a:ea typeface="Arial" charset="0"/>
                <a:cs typeface="Arial" charset="0"/>
              </a:rPr>
              <a:t>: Look at Peter </a:t>
            </a:r>
            <a:r>
              <a:rPr lang="en-AU" sz="1100" kern="1200" dirty="0" err="1">
                <a:solidFill>
                  <a:schemeClr val="tx1"/>
                </a:solidFill>
                <a:effectLst/>
                <a:latin typeface="Arial" charset="0"/>
                <a:ea typeface="Arial" charset="0"/>
                <a:cs typeface="Arial" charset="0"/>
              </a:rPr>
              <a:t>Claesz</a:t>
            </a:r>
            <a:r>
              <a:rPr lang="en-AU" sz="1100" kern="1200" dirty="0">
                <a:solidFill>
                  <a:schemeClr val="tx1"/>
                </a:solidFill>
                <a:effectLst/>
                <a:latin typeface="Arial" charset="0"/>
                <a:ea typeface="Arial" charset="0"/>
                <a:cs typeface="Arial" charset="0"/>
              </a:rPr>
              <a:t>, Lidia </a:t>
            </a:r>
            <a:r>
              <a:rPr lang="en-AU" sz="1100" kern="1200" dirty="0" err="1">
                <a:solidFill>
                  <a:schemeClr val="tx1"/>
                </a:solidFill>
                <a:effectLst/>
                <a:latin typeface="Arial" charset="0"/>
                <a:ea typeface="Arial" charset="0"/>
                <a:cs typeface="Arial" charset="0"/>
              </a:rPr>
              <a:t>Groblicka</a:t>
            </a:r>
            <a:r>
              <a:rPr lang="en-AU" sz="1100" kern="1200" dirty="0">
                <a:solidFill>
                  <a:schemeClr val="tx1"/>
                </a:solidFill>
                <a:effectLst/>
                <a:latin typeface="Arial" charset="0"/>
                <a:ea typeface="Arial" charset="0"/>
                <a:cs typeface="Arial" charset="0"/>
              </a:rPr>
              <a:t> and Ricky Swallow.</a:t>
            </a:r>
            <a:r>
              <a:rPr lang="en-AU" sz="1100" i="1" kern="1200" dirty="0">
                <a:solidFill>
                  <a:schemeClr val="tx1"/>
                </a:solidFill>
                <a:effectLst/>
                <a:latin typeface="Arial" charset="0"/>
                <a:ea typeface="Arial" charset="0"/>
                <a:cs typeface="Arial" charset="0"/>
              </a:rPr>
              <a:t> </a:t>
            </a:r>
            <a:endParaRPr lang="en-GB" sz="1100" kern="1200" dirty="0">
              <a:solidFill>
                <a:schemeClr val="tx1"/>
              </a:solidFill>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18</a:t>
            </a:fld>
            <a:endParaRPr lang="en-AU"/>
          </a:p>
        </p:txBody>
      </p:sp>
    </p:spTree>
    <p:extLst>
      <p:ext uri="{BB962C8B-B14F-4D97-AF65-F5344CB8AC3E}">
        <p14:creationId xmlns:p14="http://schemas.microsoft.com/office/powerpoint/2010/main" val="326492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6"/>
            <a:ext cx="5444490" cy="1102847"/>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charset="0"/>
                <a:ea typeface="Arial" charset="0"/>
                <a:cs typeface="Arial" charset="0"/>
              </a:rPr>
              <a:t>‘</a:t>
            </a:r>
            <a:r>
              <a:rPr lang="en-AU" sz="1100" kern="1200" dirty="0">
                <a:solidFill>
                  <a:schemeClr val="tx1"/>
                </a:solidFill>
                <a:effectLst/>
                <a:latin typeface="Arial" charset="0"/>
                <a:ea typeface="Arial" charset="0"/>
                <a:cs typeface="Arial" charset="0"/>
              </a:rPr>
              <a:t>The practice of drawing is a fundamental skill for all other art forms. It is about looking, responding and hand eye coordination. Turn a mirror on yourself. See yourself as a form and an object. You will begin to notice just how weird the human face is – some areas have completely no hair’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charset="0"/>
                <a:ea typeface="Arial" charset="0"/>
                <a:cs typeface="Arial" charset="0"/>
              </a:rPr>
              <a:t>– Ben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NGA, 2019. </a:t>
            </a:r>
            <a:endParaRPr lang="en-US" sz="11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19</a:t>
            </a:fld>
            <a:endParaRPr lang="en-AU"/>
          </a:p>
        </p:txBody>
      </p:sp>
      <p:sp>
        <p:nvSpPr>
          <p:cNvPr id="5" name="Notes Placeholder 2"/>
          <p:cNvSpPr txBox="1">
            <a:spLocks/>
          </p:cNvSpPr>
          <p:nvPr/>
        </p:nvSpPr>
        <p:spPr>
          <a:xfrm>
            <a:off x="680562" y="5886153"/>
            <a:ext cx="5444490" cy="1241079"/>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AU" sz="1100" b="1">
              <a:latin typeface="Arial" charset="0"/>
              <a:ea typeface="Arial" charset="0"/>
              <a:cs typeface="Arial" charset="0"/>
            </a:endParaRPr>
          </a:p>
          <a:p>
            <a:r>
              <a:rPr lang="en-AU" sz="1100" b="1" dirty="0">
                <a:latin typeface="Arial" charset="0"/>
                <a:ea typeface="Arial" charset="0"/>
                <a:cs typeface="Arial" charset="0"/>
              </a:rPr>
              <a:t>Making</a:t>
            </a:r>
            <a:r>
              <a:rPr lang="en-AU" sz="1100" dirty="0">
                <a:latin typeface="Arial" charset="0"/>
                <a:ea typeface="Arial" charset="0"/>
                <a:cs typeface="Arial" charset="0"/>
              </a:rPr>
              <a:t> </a:t>
            </a:r>
            <a:br>
              <a:rPr lang="en-AU" sz="1100" dirty="0">
                <a:latin typeface="Arial" charset="0"/>
                <a:ea typeface="Arial" charset="0"/>
                <a:cs typeface="Arial" charset="0"/>
              </a:rPr>
            </a:br>
            <a:r>
              <a:rPr lang="en-AU" sz="1100" dirty="0">
                <a:latin typeface="Arial" charset="0"/>
                <a:ea typeface="Arial" charset="0"/>
                <a:cs typeface="Arial" charset="0"/>
              </a:rPr>
              <a:t>Look at yourself in a mirror and draw a series of self-portraits using oil or chalk pastels. Cut up your portraits into large random shapes and reconfigure these to make a new remix portrait. </a:t>
            </a:r>
          </a:p>
          <a:p>
            <a:endParaRPr lang="en-GB" sz="11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39120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Artist as Observer</a:t>
            </a:r>
            <a:r>
              <a:rPr lang="en-US" i="1" baseline="0" dirty="0">
                <a:latin typeface="Arial" charset="0"/>
                <a:ea typeface="Arial" charset="0"/>
                <a:cs typeface="Arial" charset="0"/>
              </a:rPr>
              <a:t> </a:t>
            </a:r>
            <a:r>
              <a:rPr lang="en-US" baseline="0" dirty="0">
                <a:latin typeface="Arial" charset="0"/>
                <a:ea typeface="Arial" charset="0"/>
                <a:cs typeface="Arial" charset="0"/>
              </a:rPr>
              <a:t>examines how Ben </a:t>
            </a:r>
            <a:r>
              <a:rPr lang="en-US" baseline="0" dirty="0" err="1">
                <a:latin typeface="Arial" charset="0"/>
                <a:ea typeface="Arial" charset="0"/>
                <a:cs typeface="Arial" charset="0"/>
              </a:rPr>
              <a:t>Quilty</a:t>
            </a:r>
            <a:r>
              <a:rPr lang="en-US" baseline="0" dirty="0">
                <a:latin typeface="Arial" charset="0"/>
                <a:ea typeface="Arial" charset="0"/>
                <a:cs typeface="Arial" charset="0"/>
              </a:rPr>
              <a:t> uses personal and psychological experiences as inspiration for his paintings. </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2</a:t>
            </a:fld>
            <a:endParaRPr lang="en-AU"/>
          </a:p>
        </p:txBody>
      </p:sp>
    </p:spTree>
    <p:extLst>
      <p:ext uri="{BB962C8B-B14F-4D97-AF65-F5344CB8AC3E}">
        <p14:creationId xmlns:p14="http://schemas.microsoft.com/office/powerpoint/2010/main" val="1810198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6"/>
            <a:ext cx="5444490" cy="3802846"/>
          </a:xfrm>
          <a:ln w="28575">
            <a:solidFill>
              <a:schemeClr val="tx1"/>
            </a:solidFill>
          </a:ln>
        </p:spPr>
        <p:txBody>
          <a:bodyPr/>
          <a:lstStyle/>
          <a:p>
            <a:endParaRPr lang="en-AU" sz="1100" b="1" kern="1200" dirty="0">
              <a:solidFill>
                <a:schemeClr val="tx1"/>
              </a:solidFill>
              <a:effectLst/>
              <a:latin typeface="Arial" charset="0"/>
              <a:ea typeface="Arial" charset="0"/>
              <a:cs typeface="Arial" charset="0"/>
            </a:endParaRPr>
          </a:p>
          <a:p>
            <a:r>
              <a:rPr lang="en-AU" sz="1100" b="1" kern="1200" dirty="0">
                <a:solidFill>
                  <a:schemeClr val="tx1"/>
                </a:solidFill>
                <a:effectLst/>
                <a:latin typeface="Arial" charset="0"/>
                <a:ea typeface="Arial" charset="0"/>
                <a:cs typeface="Arial" charset="0"/>
              </a:rPr>
              <a:t>Responding</a:t>
            </a:r>
            <a:r>
              <a:rPr lang="en-AU" sz="1100" kern="1200" baseline="0" dirty="0">
                <a:solidFill>
                  <a:schemeClr val="tx1"/>
                </a:solidFill>
                <a:effectLst/>
                <a:latin typeface="Arial" charset="0"/>
                <a:ea typeface="Arial" charset="0"/>
                <a:cs typeface="Arial" charset="0"/>
              </a:rPr>
              <a:t> </a:t>
            </a:r>
            <a:br>
              <a:rPr lang="en-AU" sz="1100" kern="1200" baseline="0" dirty="0">
                <a:solidFill>
                  <a:schemeClr val="tx1"/>
                </a:solidFill>
                <a:effectLst/>
                <a:latin typeface="Arial" charset="0"/>
                <a:ea typeface="Arial" charset="0"/>
                <a:cs typeface="Arial" charset="0"/>
              </a:rPr>
            </a:br>
            <a:r>
              <a:rPr lang="en-AU" sz="1100" kern="1200" dirty="0">
                <a:solidFill>
                  <a:schemeClr val="tx1"/>
                </a:solidFill>
                <a:effectLst/>
                <a:latin typeface="Arial" charset="0"/>
                <a:ea typeface="Arial" charset="0"/>
                <a:cs typeface="Arial" charset="0"/>
              </a:rPr>
              <a:t>What techniques or strategies does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use to lure us towards his paintings? </a:t>
            </a:r>
          </a:p>
          <a:p>
            <a:endParaRPr lang="en-GB" sz="1100" kern="1200" dirty="0">
              <a:solidFill>
                <a:schemeClr val="tx1"/>
              </a:solidFill>
              <a:effectLst/>
              <a:latin typeface="Arial" charset="0"/>
              <a:ea typeface="Arial" charset="0"/>
              <a:cs typeface="Arial" charset="0"/>
            </a:endParaRPr>
          </a:p>
          <a:p>
            <a:r>
              <a:rPr lang="en-GB" sz="1100" kern="1200" dirty="0" err="1">
                <a:solidFill>
                  <a:schemeClr val="tx1"/>
                </a:solidFill>
                <a:effectLst/>
                <a:latin typeface="Arial" charset="0"/>
                <a:ea typeface="Arial" charset="0"/>
                <a:cs typeface="Arial" charset="0"/>
              </a:rPr>
              <a:t>Quilty</a:t>
            </a:r>
            <a:r>
              <a:rPr lang="en-GB" sz="1100" kern="1200" dirty="0">
                <a:solidFill>
                  <a:schemeClr val="tx1"/>
                </a:solidFill>
                <a:effectLst/>
                <a:latin typeface="Arial" charset="0"/>
                <a:ea typeface="Arial" charset="0"/>
                <a:cs typeface="Arial" charset="0"/>
              </a:rPr>
              <a:t> uses oil paint sometimes mixed with a medium, making the paint thick and luscious. Research other advancements in science and technology that occurred during the nineteenth and twentieth centuries. Consider how new technologies and materials have transformed the way artists work today. </a:t>
            </a:r>
          </a:p>
          <a:p>
            <a:r>
              <a:rPr lang="en-AU" sz="1100" kern="1200" dirty="0">
                <a:solidFill>
                  <a:schemeClr val="tx1"/>
                </a:solidFill>
                <a:effectLst/>
                <a:latin typeface="Arial" charset="0"/>
                <a:ea typeface="Arial" charset="0"/>
                <a:cs typeface="Arial" charset="0"/>
              </a:rPr>
              <a:t> </a:t>
            </a:r>
            <a:endParaRPr lang="en-GB" sz="1100" kern="1200" dirty="0">
              <a:solidFill>
                <a:schemeClr val="tx1"/>
              </a:solidFill>
              <a:effectLst/>
              <a:latin typeface="Arial" charset="0"/>
              <a:ea typeface="Arial" charset="0"/>
              <a:cs typeface="Arial" charset="0"/>
            </a:endParaRPr>
          </a:p>
          <a:p>
            <a:r>
              <a:rPr lang="en-AU" sz="1100" kern="1200" dirty="0">
                <a:solidFill>
                  <a:schemeClr val="tx1"/>
                </a:solidFill>
                <a:effectLst/>
                <a:latin typeface="Arial" charset="0"/>
                <a:ea typeface="Arial" charset="0"/>
                <a:cs typeface="Arial" charset="0"/>
              </a:rPr>
              <a:t>Some of </a:t>
            </a:r>
            <a:r>
              <a:rPr lang="en-AU" sz="1100" kern="1200" dirty="0" err="1">
                <a:solidFill>
                  <a:schemeClr val="tx1"/>
                </a:solidFill>
                <a:effectLst/>
                <a:latin typeface="Arial" charset="0"/>
                <a:ea typeface="Arial" charset="0"/>
                <a:cs typeface="Arial" charset="0"/>
              </a:rPr>
              <a:t>Quilty’s</a:t>
            </a:r>
            <a:r>
              <a:rPr lang="en-AU" sz="1100" kern="1200" dirty="0">
                <a:solidFill>
                  <a:schemeClr val="tx1"/>
                </a:solidFill>
                <a:effectLst/>
                <a:latin typeface="Arial" charset="0"/>
                <a:ea typeface="Arial" charset="0"/>
                <a:cs typeface="Arial" charset="0"/>
              </a:rPr>
              <a:t> paintings made in 2017 were described by writer Justin Paton to have a ‘</a:t>
            </a:r>
            <a:r>
              <a:rPr lang="en-AU" sz="1100" i="1" kern="1200" dirty="0">
                <a:solidFill>
                  <a:schemeClr val="tx1"/>
                </a:solidFill>
                <a:effectLst/>
                <a:latin typeface="Arial" charset="0"/>
                <a:ea typeface="Arial" charset="0"/>
                <a:cs typeface="Arial" charset="0"/>
              </a:rPr>
              <a:t>tension between attraction and repulsion’</a:t>
            </a:r>
            <a:r>
              <a:rPr lang="en-AU" sz="1100" kern="1200" dirty="0">
                <a:solidFill>
                  <a:schemeClr val="tx1"/>
                </a:solidFill>
                <a:effectLst/>
                <a:latin typeface="Arial" charset="0"/>
                <a:ea typeface="Arial" charset="0"/>
                <a:cs typeface="Arial" charset="0"/>
              </a:rPr>
              <a:t>. Find a work of art where you think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has created this tension. Is there a painting you are attracted to, but also find repulsive? </a:t>
            </a:r>
            <a:endParaRPr lang="en-GB" sz="1100" kern="1200" dirty="0">
              <a:solidFill>
                <a:schemeClr val="tx1"/>
              </a:solidFill>
              <a:effectLst/>
              <a:latin typeface="Arial" charset="0"/>
              <a:ea typeface="Arial" charset="0"/>
              <a:cs typeface="Arial" charset="0"/>
            </a:endParaRPr>
          </a:p>
          <a:p>
            <a:endParaRPr lang="en-US" sz="11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latin typeface="Arial" charset="0"/>
                <a:ea typeface="Arial" charset="0"/>
                <a:cs typeface="Arial" charset="0"/>
              </a:rPr>
              <a:t>Making</a:t>
            </a:r>
            <a:r>
              <a:rPr lang="en-US" sz="1100" dirty="0">
                <a:latin typeface="Arial" charset="0"/>
                <a:ea typeface="Arial" charset="0"/>
                <a:cs typeface="Arial" charset="0"/>
              </a:rPr>
              <a:t> </a:t>
            </a:r>
            <a:br>
              <a:rPr lang="en-US" sz="1100" dirty="0">
                <a:latin typeface="Arial" charset="0"/>
                <a:ea typeface="Arial" charset="0"/>
                <a:cs typeface="Arial" charset="0"/>
              </a:rPr>
            </a:b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has been known to use cake decorating tools in the application of paint to a surface. Investigate other artists who have used non-traditional tools or methods to create their work. Create a self-portrait using tools only found in a kitchen. </a:t>
            </a:r>
            <a:br>
              <a:rPr lang="en-AU" sz="1100" kern="1200" dirty="0">
                <a:solidFill>
                  <a:schemeClr val="tx1"/>
                </a:solidFill>
                <a:effectLst/>
                <a:latin typeface="Arial" charset="0"/>
                <a:ea typeface="Arial" charset="0"/>
                <a:cs typeface="Arial" charset="0"/>
              </a:rPr>
            </a:br>
            <a:r>
              <a:rPr lang="en-AU" sz="1100" b="1" kern="1200" dirty="0">
                <a:solidFill>
                  <a:schemeClr val="tx1"/>
                </a:solidFill>
                <a:effectLst/>
                <a:latin typeface="Arial" charset="0"/>
                <a:ea typeface="Arial" charset="0"/>
                <a:cs typeface="Arial" charset="0"/>
              </a:rPr>
              <a:t>Tip</a:t>
            </a:r>
            <a:r>
              <a:rPr lang="en-AU" sz="1100" kern="1200" dirty="0">
                <a:solidFill>
                  <a:schemeClr val="tx1"/>
                </a:solidFill>
                <a:effectLst/>
                <a:latin typeface="Arial" charset="0"/>
                <a:ea typeface="Arial" charset="0"/>
                <a:cs typeface="Arial" charset="0"/>
              </a:rPr>
              <a:t>: James Dodd and Cameron Robbins. </a:t>
            </a:r>
            <a:endParaRPr lang="en-GB" sz="1100" kern="1200" dirty="0">
              <a:solidFill>
                <a:schemeClr val="tx1"/>
              </a:solidFill>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20</a:t>
            </a:fld>
            <a:endParaRPr lang="en-AU"/>
          </a:p>
        </p:txBody>
      </p:sp>
    </p:spTree>
    <p:extLst>
      <p:ext uri="{BB962C8B-B14F-4D97-AF65-F5344CB8AC3E}">
        <p14:creationId xmlns:p14="http://schemas.microsoft.com/office/powerpoint/2010/main" val="1986506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Artist as Revisionist </a:t>
            </a:r>
            <a:r>
              <a:rPr lang="en-US" i="0" dirty="0">
                <a:latin typeface="Arial" panose="020B0604020202020204" pitchFamily="34" charset="0"/>
                <a:cs typeface="Arial" panose="020B0604020202020204" pitchFamily="34" charset="0"/>
              </a:rPr>
              <a:t>investigates</a:t>
            </a:r>
            <a:r>
              <a:rPr lang="en-US" i="0" baseline="0" dirty="0">
                <a:latin typeface="Arial" panose="020B0604020202020204" pitchFamily="34" charset="0"/>
                <a:cs typeface="Arial" panose="020B0604020202020204" pitchFamily="34" charset="0"/>
              </a:rPr>
              <a:t> </a:t>
            </a:r>
            <a:r>
              <a:rPr lang="en-US" i="0" baseline="0" dirty="0" err="1">
                <a:latin typeface="Arial" panose="020B0604020202020204" pitchFamily="34" charset="0"/>
                <a:cs typeface="Arial" panose="020B0604020202020204" pitchFamily="34" charset="0"/>
              </a:rPr>
              <a:t>Quilty’s</a:t>
            </a:r>
            <a:r>
              <a:rPr lang="en-US" i="0" baseline="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interrogation</a:t>
            </a:r>
            <a:r>
              <a:rPr lang="en-AU" sz="1200" baseline="0" dirty="0">
                <a:latin typeface="Arial" panose="020B0604020202020204" pitchFamily="34" charset="0"/>
                <a:cs typeface="Arial" panose="020B0604020202020204" pitchFamily="34" charset="0"/>
              </a:rPr>
              <a:t> of</a:t>
            </a:r>
            <a:r>
              <a:rPr lang="en-AU" sz="1200" dirty="0">
                <a:latin typeface="Arial" panose="020B0604020202020204" pitchFamily="34" charset="0"/>
                <a:cs typeface="Arial" panose="020B0604020202020204" pitchFamily="34" charset="0"/>
              </a:rPr>
              <a:t> Australian history and identity</a:t>
            </a:r>
            <a:r>
              <a:rPr lang="en-AU" sz="1200" baseline="0" dirty="0">
                <a:latin typeface="Arial" panose="020B0604020202020204" pitchFamily="34" charset="0"/>
                <a:cs typeface="Arial" panose="020B0604020202020204" pitchFamily="34" charset="0"/>
              </a:rPr>
              <a:t> through the reinterpretation of images and painting practices. </a:t>
            </a:r>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21</a:t>
            </a:fld>
            <a:endParaRPr lang="en-AU" dirty="0"/>
          </a:p>
        </p:txBody>
      </p:sp>
    </p:spTree>
    <p:extLst>
      <p:ext uri="{BB962C8B-B14F-4D97-AF65-F5344CB8AC3E}">
        <p14:creationId xmlns:p14="http://schemas.microsoft.com/office/powerpoint/2010/main" val="713185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71513"/>
            <a:ext cx="4471987" cy="3354387"/>
          </a:xfrm>
        </p:spPr>
      </p:sp>
      <p:sp>
        <p:nvSpPr>
          <p:cNvPr id="3" name="Notes Placeholder 2"/>
          <p:cNvSpPr>
            <a:spLocks noGrp="1"/>
          </p:cNvSpPr>
          <p:nvPr>
            <p:ph type="body" idx="1"/>
          </p:nvPr>
        </p:nvSpPr>
        <p:spPr>
          <a:xfrm>
            <a:off x="680562" y="4298120"/>
            <a:ext cx="5444490" cy="3485699"/>
          </a:xfrm>
        </p:spPr>
        <p:txBody>
          <a:bodyPr/>
          <a:lstStyle/>
          <a:p>
            <a:r>
              <a:rPr lang="en-AU" sz="1100" kern="1200" dirty="0">
                <a:solidFill>
                  <a:schemeClr val="tx1"/>
                </a:solidFill>
                <a:effectLst/>
                <a:latin typeface="Arial" charset="0"/>
                <a:ea typeface="Arial" charset="0"/>
                <a:cs typeface="Arial" charset="0"/>
              </a:rPr>
              <a:t>‘Large Rorschach paintings recur throughout the exhibition. Using a psychoanalytical tool designed to evaluate and extract the dark and unconscious elements of personality and experience, </a:t>
            </a:r>
            <a:r>
              <a:rPr lang="en-AU" sz="1100" kern="1200" dirty="0" err="1">
                <a:solidFill>
                  <a:schemeClr val="tx1"/>
                </a:solidFill>
                <a:effectLst/>
                <a:latin typeface="Arial" charset="0"/>
                <a:ea typeface="Arial" charset="0"/>
                <a:cs typeface="Arial" charset="0"/>
              </a:rPr>
              <a:t>Quilty’s</a:t>
            </a:r>
            <a:r>
              <a:rPr lang="en-AU" sz="1100" kern="1200" dirty="0">
                <a:solidFill>
                  <a:schemeClr val="tx1"/>
                </a:solidFill>
                <a:effectLst/>
                <a:latin typeface="Arial" charset="0"/>
                <a:ea typeface="Arial" charset="0"/>
                <a:cs typeface="Arial" charset="0"/>
              </a:rPr>
              <a:t> monumental ink blot paintings explores the dark undercurrent of the Australian psyche, one haunted by violence and displacement.</a:t>
            </a:r>
            <a:r>
              <a:rPr lang="en-AU" sz="1100" kern="1200" baseline="0" dirty="0">
                <a:solidFill>
                  <a:schemeClr val="tx1"/>
                </a:solidFill>
                <a:effectLst/>
                <a:latin typeface="Arial" charset="0"/>
                <a:ea typeface="Arial" charset="0"/>
                <a:cs typeface="Arial" charset="0"/>
              </a:rPr>
              <a:t> </a:t>
            </a:r>
            <a:br>
              <a:rPr lang="en-AU" sz="1100" kern="1200" baseline="0" dirty="0">
                <a:solidFill>
                  <a:schemeClr val="tx1"/>
                </a:solidFill>
                <a:effectLst/>
                <a:latin typeface="Arial" charset="0"/>
                <a:ea typeface="Arial" charset="0"/>
                <a:cs typeface="Arial" charset="0"/>
              </a:rPr>
            </a:br>
            <a:endParaRPr lang="en-AU" sz="1100" kern="1200" baseline="0" dirty="0">
              <a:solidFill>
                <a:schemeClr val="tx1"/>
              </a:solidFill>
              <a:effectLst/>
              <a:latin typeface="Arial" charset="0"/>
              <a:ea typeface="Arial" charset="0"/>
              <a:cs typeface="Arial" charset="0"/>
            </a:endParaRPr>
          </a:p>
          <a:p>
            <a:r>
              <a:rPr lang="en-US" sz="1100" kern="1200" dirty="0">
                <a:solidFill>
                  <a:schemeClr val="tx1"/>
                </a:solidFill>
                <a:effectLst/>
                <a:latin typeface="Arial" charset="0"/>
                <a:ea typeface="Arial" charset="0"/>
                <a:cs typeface="Arial" charset="0"/>
              </a:rPr>
              <a:t>Devised by Herman Rorschach in the early twentieth century as a method of psychological assessment, ‘</a:t>
            </a:r>
            <a:r>
              <a:rPr lang="en-US" sz="1100" kern="1200" dirty="0" err="1">
                <a:solidFill>
                  <a:schemeClr val="tx1"/>
                </a:solidFill>
                <a:effectLst/>
                <a:latin typeface="Arial" charset="0"/>
                <a:ea typeface="Arial" charset="0"/>
                <a:cs typeface="Arial" charset="0"/>
              </a:rPr>
              <a:t>Rorschacing</a:t>
            </a:r>
            <a:r>
              <a:rPr lang="en-US" sz="1100" kern="1200" dirty="0">
                <a:solidFill>
                  <a:schemeClr val="tx1"/>
                </a:solidFill>
                <a:effectLst/>
                <a:latin typeface="Arial" charset="0"/>
                <a:ea typeface="Arial" charset="0"/>
                <a:cs typeface="Arial" charset="0"/>
              </a:rPr>
              <a:t>’ </a:t>
            </a:r>
            <a:r>
              <a:rPr lang="en-AU" sz="1100" kern="1200" dirty="0">
                <a:solidFill>
                  <a:schemeClr val="tx1"/>
                </a:solidFill>
                <a:effectLst/>
                <a:latin typeface="Arial" charset="0"/>
                <a:ea typeface="Arial" charset="0"/>
                <a:cs typeface="Arial" charset="0"/>
              </a:rPr>
              <a:t>is also referred to as an ink blot test, where an abstract shape is shown to a patient providing insight into their psychology and anxieties. This technique is also one that was prized by Rorschach’s contemporaries, the Surrealists – a version of their much-loved decalcomania, a technique of chance that invited free association and creative delirium. This way of working represents a perilous strategy as a painting technique –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loads the canvas with impasto oil paint, only to destroy the paint surface by pressing a second unpainted canvas directly onto the first. The process – in essence a reprographic one – demands the meticulous control of paint, colour and composition, but it also invites possibility. Chance intervenes in creating accidents and abstractions that invite the viewer to reflect on their own perceptions, desires and experiences’ </a:t>
            </a:r>
          </a:p>
          <a:p>
            <a:r>
              <a:rPr lang="en-AU" sz="1100" kern="1200" dirty="0">
                <a:solidFill>
                  <a:schemeClr val="tx1"/>
                </a:solidFill>
                <a:effectLst/>
                <a:latin typeface="Arial" charset="0"/>
                <a:ea typeface="Arial" charset="0"/>
                <a:cs typeface="Arial" charset="0"/>
              </a:rPr>
              <a:t>- </a:t>
            </a:r>
            <a:r>
              <a:rPr lang="en-AU" sz="1100" kern="1200" dirty="0" err="1">
                <a:solidFill>
                  <a:schemeClr val="tx1"/>
                </a:solidFill>
                <a:effectLst/>
                <a:latin typeface="Arial" charset="0"/>
                <a:ea typeface="Arial" charset="0"/>
                <a:cs typeface="Arial" charset="0"/>
              </a:rPr>
              <a:t>Dr.</a:t>
            </a:r>
            <a:r>
              <a:rPr lang="en-AU" sz="1100" kern="1200" dirty="0">
                <a:solidFill>
                  <a:schemeClr val="tx1"/>
                </a:solidFill>
                <a:effectLst/>
                <a:latin typeface="Arial" charset="0"/>
                <a:ea typeface="Arial" charset="0"/>
                <a:cs typeface="Arial" charset="0"/>
              </a:rPr>
              <a:t> Lisa Slade, </a:t>
            </a:r>
            <a:r>
              <a:rPr lang="en-AU" sz="1100" i="1" dirty="0" err="1">
                <a:latin typeface="Arial" charset="0"/>
                <a:ea typeface="Arial" charset="0"/>
                <a:cs typeface="Arial" charset="0"/>
              </a:rPr>
              <a:t>Quilty</a:t>
            </a:r>
            <a:r>
              <a:rPr lang="en-AU" sz="1100" dirty="0">
                <a:latin typeface="Arial" charset="0"/>
                <a:ea typeface="Arial" charset="0"/>
                <a:cs typeface="Arial" charset="0"/>
              </a:rPr>
              <a:t> exhibition room guide, </a:t>
            </a:r>
            <a:r>
              <a:rPr lang="en-AU" sz="1100" kern="1200" dirty="0">
                <a:solidFill>
                  <a:schemeClr val="tx1"/>
                </a:solidFill>
                <a:effectLst/>
                <a:latin typeface="Arial" charset="0"/>
                <a:ea typeface="Arial" charset="0"/>
                <a:cs typeface="Arial" charset="0"/>
              </a:rPr>
              <a:t>2019.</a:t>
            </a:r>
            <a:endParaRPr lang="en-GB" sz="1100" kern="1200" dirty="0">
              <a:solidFill>
                <a:schemeClr val="tx1"/>
              </a:solidFill>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22</a:t>
            </a:fld>
            <a:endParaRPr lang="en-AU" dirty="0"/>
          </a:p>
        </p:txBody>
      </p:sp>
      <p:sp>
        <p:nvSpPr>
          <p:cNvPr id="5" name="Rectangle 4"/>
          <p:cNvSpPr/>
          <p:nvPr/>
        </p:nvSpPr>
        <p:spPr>
          <a:xfrm>
            <a:off x="798039" y="7573996"/>
            <a:ext cx="5209535" cy="1107996"/>
          </a:xfrm>
          <a:prstGeom prst="rect">
            <a:avLst/>
          </a:prstGeom>
          <a:ln w="28575">
            <a:solidFill>
              <a:schemeClr val="tx1"/>
            </a:solidFill>
          </a:ln>
        </p:spPr>
        <p:txBody>
          <a:bodyPr wrap="square">
            <a:spAutoFit/>
          </a:bodyPr>
          <a:lstStyle/>
          <a:p>
            <a:pPr lvl="0"/>
            <a:endParaRPr lang="en-AU" sz="1100" dirty="0">
              <a:latin typeface="Arial" charset="0"/>
              <a:ea typeface="Arial" charset="0"/>
              <a:cs typeface="Arial" charset="0"/>
            </a:endParaRPr>
          </a:p>
          <a:p>
            <a:pPr lvl="0"/>
            <a:r>
              <a:rPr lang="en-AU" sz="1100" b="1" dirty="0">
                <a:latin typeface="Arial" charset="0"/>
                <a:ea typeface="Arial" charset="0"/>
                <a:cs typeface="Arial" charset="0"/>
              </a:rPr>
              <a:t>Making </a:t>
            </a:r>
          </a:p>
          <a:p>
            <a:pPr lvl="0"/>
            <a:r>
              <a:rPr lang="en-AU" sz="1100" dirty="0">
                <a:latin typeface="Arial" charset="0"/>
                <a:ea typeface="Arial" charset="0"/>
                <a:cs typeface="Arial" charset="0"/>
              </a:rPr>
              <a:t>Using watercolour paint or ink, create a series of irregular blobs or marks on a page. Swap your page with someone else in your class and transform these marks into something recognisable. </a:t>
            </a:r>
            <a:br>
              <a:rPr lang="en-AU" sz="1100" dirty="0">
                <a:latin typeface="Arial" charset="0"/>
                <a:ea typeface="Arial" charset="0"/>
                <a:cs typeface="Arial" charset="0"/>
              </a:rPr>
            </a:br>
            <a:endParaRPr lang="en-GB" sz="1100" dirty="0">
              <a:latin typeface="Arial" charset="0"/>
              <a:ea typeface="Arial" charset="0"/>
              <a:cs typeface="Arial" charset="0"/>
            </a:endParaRPr>
          </a:p>
        </p:txBody>
      </p:sp>
    </p:spTree>
    <p:extLst>
      <p:ext uri="{BB962C8B-B14F-4D97-AF65-F5344CB8AC3E}">
        <p14:creationId xmlns:p14="http://schemas.microsoft.com/office/powerpoint/2010/main" val="1436790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349250"/>
            <a:ext cx="4471987" cy="3354388"/>
          </a:xfrm>
        </p:spPr>
      </p:sp>
      <p:sp>
        <p:nvSpPr>
          <p:cNvPr id="3" name="Notes Placeholder 2"/>
          <p:cNvSpPr>
            <a:spLocks noGrp="1"/>
          </p:cNvSpPr>
          <p:nvPr>
            <p:ph type="body" idx="1"/>
          </p:nvPr>
        </p:nvSpPr>
        <p:spPr>
          <a:xfrm>
            <a:off x="680561" y="7128568"/>
            <a:ext cx="5444490" cy="2285999"/>
          </a:xfrm>
          <a:ln w="28575">
            <a:solidFill>
              <a:schemeClr val="tx1"/>
            </a:solidFill>
          </a:ln>
        </p:spPr>
        <p:txBody>
          <a:bodyPr/>
          <a:lstStyle/>
          <a:p>
            <a:r>
              <a:rPr lang="en-GB" sz="1100" b="1" kern="1200" dirty="0">
                <a:solidFill>
                  <a:schemeClr val="tx1"/>
                </a:solidFill>
                <a:effectLst/>
                <a:latin typeface="Arial" charset="0"/>
                <a:ea typeface="Arial" charset="0"/>
                <a:cs typeface="Arial" charset="0"/>
              </a:rPr>
              <a:t>Responding</a:t>
            </a:r>
            <a:r>
              <a:rPr lang="en-GB" sz="1100" b="1" kern="1200" baseline="0" dirty="0">
                <a:solidFill>
                  <a:schemeClr val="tx1"/>
                </a:solidFill>
                <a:effectLst/>
                <a:latin typeface="Arial" charset="0"/>
                <a:ea typeface="Arial" charset="0"/>
                <a:cs typeface="Arial" charset="0"/>
              </a:rPr>
              <a:t> </a:t>
            </a:r>
            <a:endParaRPr lang="en-GB" sz="1100" b="1" kern="1200" dirty="0">
              <a:solidFill>
                <a:schemeClr val="tx1"/>
              </a:solidFill>
              <a:effectLst/>
              <a:latin typeface="Arial" charset="0"/>
              <a:ea typeface="Arial" charset="0"/>
              <a:cs typeface="Arial" charset="0"/>
            </a:endParaRPr>
          </a:p>
          <a:p>
            <a:pPr lvl="0"/>
            <a:r>
              <a:rPr lang="en-US" sz="1100" kern="1200" dirty="0">
                <a:solidFill>
                  <a:schemeClr val="tx1"/>
                </a:solidFill>
                <a:effectLst/>
                <a:latin typeface="Arial" charset="0"/>
                <a:ea typeface="Arial" charset="0"/>
                <a:cs typeface="Arial" charset="0"/>
              </a:rPr>
              <a:t>Locate Fairy Bower Falls on a map. L</a:t>
            </a:r>
            <a:r>
              <a:rPr lang="en-GB" sz="1100" kern="1200" dirty="0" err="1">
                <a:solidFill>
                  <a:schemeClr val="tx1"/>
                </a:solidFill>
                <a:effectLst/>
                <a:latin typeface="Arial" charset="0"/>
                <a:ea typeface="Arial" charset="0"/>
                <a:cs typeface="Arial" charset="0"/>
              </a:rPr>
              <a:t>ook</a:t>
            </a:r>
            <a:r>
              <a:rPr lang="en-GB" sz="1100" kern="1200" dirty="0">
                <a:solidFill>
                  <a:schemeClr val="tx1"/>
                </a:solidFill>
                <a:effectLst/>
                <a:latin typeface="Arial" charset="0"/>
                <a:ea typeface="Arial" charset="0"/>
                <a:cs typeface="Arial" charset="0"/>
              </a:rPr>
              <a:t> at the Colonial Frontier Massacres map collated by the University of Newcastle. What surprises you about this information? Select an event and write a newspaper article about this incident.</a:t>
            </a:r>
          </a:p>
          <a:p>
            <a:pPr lvl="0"/>
            <a:endParaRPr lang="en-GB" sz="1100" kern="1200" dirty="0">
              <a:solidFill>
                <a:schemeClr val="tx1"/>
              </a:solidFill>
              <a:effectLst/>
              <a:latin typeface="Arial" charset="0"/>
              <a:ea typeface="Arial" charset="0"/>
              <a:cs typeface="Arial" charset="0"/>
            </a:endParaRPr>
          </a:p>
          <a:p>
            <a:pPr lvl="0"/>
            <a:r>
              <a:rPr lang="en-GB" sz="1100" kern="1200" dirty="0">
                <a:solidFill>
                  <a:schemeClr val="tx1"/>
                </a:solidFill>
                <a:effectLst/>
                <a:latin typeface="Arial" charset="0"/>
                <a:ea typeface="Arial" charset="0"/>
                <a:cs typeface="Arial" charset="0"/>
              </a:rPr>
              <a:t>As a class, make a list of the public memorials you have visited or are aware of. Who do these memorials commemorate? How many of these sites acknowledge the loss of Aboriginal or Torres Strait Islander people’s lives? Why is it important to publically recognise sites like </a:t>
            </a:r>
            <a:r>
              <a:rPr lang="en-US" sz="1100" kern="1200" dirty="0">
                <a:solidFill>
                  <a:schemeClr val="tx1"/>
                </a:solidFill>
                <a:effectLst/>
                <a:latin typeface="Arial" charset="0"/>
                <a:ea typeface="Arial" charset="0"/>
                <a:cs typeface="Arial" charset="0"/>
              </a:rPr>
              <a:t>Fairy Bower Falls and those identified on the Colonial Frontier Massacre map? Write a letter to the Australian Government identifying the changes you think need to be made to </a:t>
            </a:r>
            <a:r>
              <a:rPr lang="en-US" sz="1100" kern="1200" dirty="0" err="1">
                <a:solidFill>
                  <a:schemeClr val="tx1"/>
                </a:solidFill>
                <a:effectLst/>
                <a:latin typeface="Arial" charset="0"/>
                <a:ea typeface="Arial" charset="0"/>
                <a:cs typeface="Arial" charset="0"/>
              </a:rPr>
              <a:t>recognise</a:t>
            </a:r>
            <a:r>
              <a:rPr lang="en-US" sz="1100" kern="1200" dirty="0">
                <a:solidFill>
                  <a:schemeClr val="tx1"/>
                </a:solidFill>
                <a:effectLst/>
                <a:latin typeface="Arial" charset="0"/>
                <a:ea typeface="Arial" charset="0"/>
                <a:cs typeface="Arial" charset="0"/>
              </a:rPr>
              <a:t> the Aboriginal and Torres Strait Islander lives lost? </a:t>
            </a:r>
          </a:p>
          <a:p>
            <a:endParaRPr lang="en-US" sz="11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23</a:t>
            </a:fld>
            <a:endParaRPr lang="en-AU" dirty="0"/>
          </a:p>
        </p:txBody>
      </p:sp>
      <p:sp>
        <p:nvSpPr>
          <p:cNvPr id="5" name="Notes Placeholder 2"/>
          <p:cNvSpPr txBox="1">
            <a:spLocks/>
          </p:cNvSpPr>
          <p:nvPr/>
        </p:nvSpPr>
        <p:spPr>
          <a:xfrm>
            <a:off x="680561" y="3730519"/>
            <a:ext cx="5360034" cy="2675978"/>
          </a:xfrm>
          <a:prstGeom prst="rect">
            <a:avLst/>
          </a:prstGeom>
          <a:ln w="28575">
            <a:no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charset="0"/>
                <a:ea typeface="Arial" charset="0"/>
                <a:cs typeface="Arial" charset="0"/>
              </a:rPr>
              <a:t>About the work</a:t>
            </a:r>
            <a:br>
              <a:rPr lang="en-US" sz="1100" dirty="0">
                <a:latin typeface="Arial" charset="0"/>
                <a:ea typeface="Arial" charset="0"/>
                <a:cs typeface="Arial" charset="0"/>
              </a:rPr>
            </a:br>
            <a:r>
              <a:rPr lang="en-GB" sz="1100" i="1" dirty="0">
                <a:latin typeface="Arial" charset="0"/>
                <a:ea typeface="Arial" charset="0"/>
                <a:cs typeface="Arial" charset="0"/>
              </a:rPr>
              <a:t>Fairy Bower Rorschach</a:t>
            </a:r>
            <a:r>
              <a:rPr lang="en-GB" sz="1100" dirty="0">
                <a:latin typeface="Arial" charset="0"/>
                <a:ea typeface="Arial" charset="0"/>
                <a:cs typeface="Arial" charset="0"/>
              </a:rPr>
              <a:t> (2012) was made after </a:t>
            </a:r>
            <a:r>
              <a:rPr lang="en-GB" sz="1100" dirty="0" err="1">
                <a:latin typeface="Arial" charset="0"/>
                <a:ea typeface="Arial" charset="0"/>
                <a:cs typeface="Arial" charset="0"/>
              </a:rPr>
              <a:t>Quilty</a:t>
            </a:r>
            <a:r>
              <a:rPr lang="en-GB" sz="1100" dirty="0">
                <a:latin typeface="Arial" charset="0"/>
                <a:ea typeface="Arial" charset="0"/>
                <a:cs typeface="Arial" charset="0"/>
              </a:rPr>
              <a:t> discovered the violent history of an idyllic picnic spot on </a:t>
            </a:r>
            <a:r>
              <a:rPr lang="en-GB" sz="1100" dirty="0" err="1">
                <a:latin typeface="Arial" charset="0"/>
                <a:ea typeface="Arial" charset="0"/>
                <a:cs typeface="Arial" charset="0"/>
              </a:rPr>
              <a:t>Gundungarra</a:t>
            </a:r>
            <a:r>
              <a:rPr lang="en-GB" sz="1100" dirty="0">
                <a:latin typeface="Arial" charset="0"/>
                <a:ea typeface="Arial" charset="0"/>
                <a:cs typeface="Arial" charset="0"/>
              </a:rPr>
              <a:t> country not far from his home, where in 1834 Aboriginal women and children were </a:t>
            </a:r>
            <a:r>
              <a:rPr lang="en-AU" sz="1100" dirty="0">
                <a:latin typeface="Arial" charset="0"/>
                <a:ea typeface="Arial" charset="0"/>
                <a:cs typeface="Arial" charset="0"/>
              </a:rPr>
              <a:t>reputedly</a:t>
            </a:r>
            <a:r>
              <a:rPr lang="en-AU" sz="1100" dirty="0"/>
              <a:t> </a:t>
            </a:r>
            <a:r>
              <a:rPr lang="en-GB" sz="1100" dirty="0">
                <a:latin typeface="Arial" charset="0"/>
                <a:ea typeface="Arial" charset="0"/>
                <a:cs typeface="Arial" charset="0"/>
              </a:rPr>
              <a:t>massacred. </a:t>
            </a:r>
            <a:r>
              <a:rPr lang="en-AU" sz="1100" i="1" dirty="0">
                <a:latin typeface="Arial" charset="0"/>
                <a:ea typeface="Arial" charset="0"/>
                <a:cs typeface="Arial" charset="0"/>
              </a:rPr>
              <a:t>Fairy Bower Rorschach </a:t>
            </a:r>
            <a:r>
              <a:rPr lang="en-AU" sz="1100" dirty="0">
                <a:latin typeface="Arial" charset="0"/>
                <a:ea typeface="Arial" charset="0"/>
                <a:cs typeface="Arial" charset="0"/>
              </a:rPr>
              <a:t>performs the double act of delusion whereby at face value a picturesque landscape, complete with waterfall, is presented but a darker story the painting’s central grotto.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damaged and mirrored image is of a waterfall at </a:t>
            </a:r>
            <a:r>
              <a:rPr lang="en-US" sz="1100" dirty="0" err="1">
                <a:latin typeface="Arial" panose="020B0604020202020204" pitchFamily="34" charset="0"/>
                <a:cs typeface="Arial" panose="020B0604020202020204" pitchFamily="34" charset="0"/>
              </a:rPr>
              <a:t>Bundanoon</a:t>
            </a:r>
            <a:r>
              <a:rPr lang="en-US" sz="1100" dirty="0">
                <a:latin typeface="Arial" panose="020B0604020202020204" pitchFamily="34" charset="0"/>
                <a:cs typeface="Arial" panose="020B0604020202020204" pitchFamily="34" charset="0"/>
              </a:rPr>
              <a:t> in the Southern Highlands of New South Wales near where </a:t>
            </a:r>
            <a:r>
              <a:rPr lang="en-US" sz="1100" dirty="0" err="1">
                <a:latin typeface="Arial" panose="020B0604020202020204" pitchFamily="34" charset="0"/>
                <a:cs typeface="Arial" panose="020B0604020202020204" pitchFamily="34" charset="0"/>
              </a:rPr>
              <a:t>Quilty</a:t>
            </a:r>
            <a:r>
              <a:rPr lang="en-US" sz="1100" dirty="0">
                <a:latin typeface="Arial" panose="020B0604020202020204" pitchFamily="34" charset="0"/>
                <a:cs typeface="Arial" panose="020B0604020202020204" pitchFamily="34" charset="0"/>
              </a:rPr>
              <a:t> lives and works. Fairy Bower Falls is an idyllic and spectacular destination for tourists and locals. Photographs from the mid 19th century depict the full colonial </a:t>
            </a:r>
            <a:r>
              <a:rPr lang="en-US" sz="1100" dirty="0" err="1">
                <a:latin typeface="Arial" panose="020B0604020202020204" pitchFamily="34" charset="0"/>
                <a:cs typeface="Arial" panose="020B0604020202020204" pitchFamily="34" charset="0"/>
              </a:rPr>
              <a:t>splendour</a:t>
            </a:r>
            <a:r>
              <a:rPr lang="en-US" sz="1100" dirty="0">
                <a:latin typeface="Arial" panose="020B0604020202020204" pitchFamily="34" charset="0"/>
                <a:cs typeface="Arial" panose="020B0604020202020204" pitchFamily="34" charset="0"/>
              </a:rPr>
              <a:t> of women with parasols and men in top hats at the foot of the falls.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By </a:t>
            </a:r>
            <a:r>
              <a:rPr lang="en-US" sz="1100" dirty="0" err="1">
                <a:latin typeface="Arial" panose="020B0604020202020204" pitchFamily="34" charset="0"/>
                <a:cs typeface="Arial" panose="020B0604020202020204" pitchFamily="34" charset="0"/>
              </a:rPr>
              <a:t>Rorschaching</a:t>
            </a:r>
            <a:r>
              <a:rPr lang="en-US" sz="1100" dirty="0">
                <a:latin typeface="Arial" panose="020B0604020202020204" pitchFamily="34" charset="0"/>
                <a:cs typeface="Arial" panose="020B0604020202020204" pitchFamily="34" charset="0"/>
              </a:rPr>
              <a:t> this image of such a precarious site </a:t>
            </a:r>
            <a:r>
              <a:rPr lang="en-US" sz="1100" dirty="0" err="1">
                <a:latin typeface="Arial" panose="020B0604020202020204" pitchFamily="34" charset="0"/>
                <a:cs typeface="Arial" panose="020B0604020202020204" pitchFamily="34" charset="0"/>
              </a:rPr>
              <a:t>Quilty</a:t>
            </a:r>
            <a:r>
              <a:rPr lang="en-US" sz="1100" dirty="0">
                <a:latin typeface="Arial" panose="020B0604020202020204" pitchFamily="34" charset="0"/>
                <a:cs typeface="Arial" panose="020B0604020202020204" pitchFamily="34" charset="0"/>
              </a:rPr>
              <a:t> asks the viewer to reconsider their conception of this landscape as a place of idyllic beauty. The duplication and damage of the image echoes the disturbing and violent history this site may have witnessed’. </a:t>
            </a:r>
          </a:p>
          <a:p>
            <a:r>
              <a:rPr lang="en-AU" sz="1100" dirty="0">
                <a:latin typeface="Arial" charset="0"/>
                <a:ea typeface="Arial" charset="0"/>
                <a:cs typeface="Arial" charset="0"/>
              </a:rPr>
              <a:t>- Dr. Lisa Slade, </a:t>
            </a:r>
            <a:r>
              <a:rPr lang="en-AU" sz="1100" i="1" dirty="0" err="1">
                <a:latin typeface="Arial" charset="0"/>
                <a:ea typeface="Arial" charset="0"/>
                <a:cs typeface="Arial" charset="0"/>
              </a:rPr>
              <a:t>Quilty</a:t>
            </a:r>
            <a:r>
              <a:rPr lang="en-AU" sz="1100" dirty="0">
                <a:latin typeface="Arial" charset="0"/>
                <a:ea typeface="Arial" charset="0"/>
                <a:cs typeface="Arial" charset="0"/>
              </a:rPr>
              <a:t> exhibition room guide, 2019.</a:t>
            </a:r>
            <a:endParaRPr lang="en-GB" sz="1100" dirty="0">
              <a:latin typeface="Arial" charset="0"/>
              <a:ea typeface="Arial" charset="0"/>
              <a:cs typeface="Arial" charset="0"/>
            </a:endParaRPr>
          </a:p>
          <a:p>
            <a:endParaRPr lang="en-GB" sz="1100" dirty="0">
              <a:latin typeface="Arial" charset="0"/>
              <a:ea typeface="Arial" charset="0"/>
              <a:cs typeface="Arial" charset="0"/>
            </a:endParaRPr>
          </a:p>
          <a:p>
            <a:endParaRPr lang="en-GB" sz="1100" dirty="0">
              <a:latin typeface="Arial" charset="0"/>
              <a:ea typeface="Arial" charset="0"/>
              <a:cs typeface="Arial" charset="0"/>
            </a:endParaRPr>
          </a:p>
          <a:p>
            <a:endParaRPr lang="en-US" sz="1100" dirty="0"/>
          </a:p>
          <a:p>
            <a:endParaRPr lang="en-US" dirty="0"/>
          </a:p>
        </p:txBody>
      </p:sp>
    </p:spTree>
    <p:extLst>
      <p:ext uri="{BB962C8B-B14F-4D97-AF65-F5344CB8AC3E}">
        <p14:creationId xmlns:p14="http://schemas.microsoft.com/office/powerpoint/2010/main" val="376300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E6C6DB5-2403-497C-B1EB-2FC92B52AE6A}" type="slidenum">
              <a:rPr lang="en-AU" smtClean="0"/>
              <a:t>24</a:t>
            </a:fld>
            <a:endParaRPr lang="en-AU"/>
          </a:p>
        </p:txBody>
      </p:sp>
      <p:sp>
        <p:nvSpPr>
          <p:cNvPr id="5" name="Notes Placeholder 2"/>
          <p:cNvSpPr txBox="1">
            <a:spLocks/>
          </p:cNvSpPr>
          <p:nvPr/>
        </p:nvSpPr>
        <p:spPr>
          <a:xfrm>
            <a:off x="691494" y="4971538"/>
            <a:ext cx="5444490" cy="2069824"/>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GB" sz="1100" b="1" dirty="0">
                <a:latin typeface="Arial" charset="0"/>
                <a:ea typeface="Arial" charset="0"/>
                <a:cs typeface="Arial" charset="0"/>
              </a:rPr>
              <a:t>Responding </a:t>
            </a:r>
            <a:endParaRPr lang="en-GB" sz="1100" dirty="0">
              <a:latin typeface="Arial" charset="0"/>
              <a:ea typeface="Arial" charset="0"/>
              <a:cs typeface="Arial" charset="0"/>
            </a:endParaRPr>
          </a:p>
          <a:p>
            <a:r>
              <a:rPr lang="en-US" sz="1100" dirty="0" err="1">
                <a:latin typeface="Arial" charset="0"/>
                <a:ea typeface="Arial" charset="0"/>
                <a:cs typeface="Arial" charset="0"/>
              </a:rPr>
              <a:t>Quilty</a:t>
            </a:r>
            <a:r>
              <a:rPr lang="en-US" sz="1100" dirty="0">
                <a:latin typeface="Arial" charset="0"/>
                <a:ea typeface="Arial" charset="0"/>
                <a:cs typeface="Arial" charset="0"/>
              </a:rPr>
              <a:t> acknowledges that his paintings are</a:t>
            </a:r>
            <a:r>
              <a:rPr lang="en-AU" sz="1100" dirty="0">
                <a:latin typeface="Arial" charset="0"/>
                <a:ea typeface="Arial" charset="0"/>
                <a:cs typeface="Arial" charset="0"/>
              </a:rPr>
              <a:t> beautiful objects that tell a much darker story. </a:t>
            </a:r>
            <a:r>
              <a:rPr lang="en-US" sz="1100" dirty="0">
                <a:latin typeface="Arial" charset="0"/>
                <a:ea typeface="Arial" charset="0"/>
                <a:cs typeface="Arial" charset="0"/>
              </a:rPr>
              <a:t>Discuss this statement in relation to </a:t>
            </a:r>
            <a:r>
              <a:rPr lang="en-US" sz="1100" i="1" dirty="0">
                <a:latin typeface="Arial" charset="0"/>
                <a:ea typeface="Arial" charset="0"/>
                <a:cs typeface="Arial" charset="0"/>
              </a:rPr>
              <a:t>Fairy Bower Rorschach</a:t>
            </a:r>
            <a:r>
              <a:rPr lang="en-GB" sz="1100" dirty="0">
                <a:latin typeface="Arial" charset="0"/>
                <a:ea typeface="Arial" charset="0"/>
                <a:cs typeface="Arial" charset="0"/>
              </a:rPr>
              <a:t>. What is </a:t>
            </a:r>
            <a:r>
              <a:rPr lang="en-GB" sz="1100" dirty="0" err="1">
                <a:latin typeface="Arial" charset="0"/>
                <a:ea typeface="Arial" charset="0"/>
                <a:cs typeface="Arial" charset="0"/>
              </a:rPr>
              <a:t>Quilty</a:t>
            </a:r>
            <a:r>
              <a:rPr lang="en-GB" sz="1100" dirty="0">
                <a:latin typeface="Arial" charset="0"/>
                <a:ea typeface="Arial" charset="0"/>
                <a:cs typeface="Arial" charset="0"/>
              </a:rPr>
              <a:t> suggesting about Australia’s history by using the </a:t>
            </a:r>
            <a:r>
              <a:rPr lang="en-GB" sz="1100" dirty="0" err="1">
                <a:latin typeface="Arial" charset="0"/>
                <a:ea typeface="Arial" charset="0"/>
                <a:cs typeface="Arial" charset="0"/>
              </a:rPr>
              <a:t>Rorschaching</a:t>
            </a:r>
            <a:r>
              <a:rPr lang="en-GB" sz="1100" dirty="0">
                <a:latin typeface="Arial" charset="0"/>
                <a:ea typeface="Arial" charset="0"/>
                <a:cs typeface="Arial" charset="0"/>
              </a:rPr>
              <a:t> technique in </a:t>
            </a:r>
            <a:r>
              <a:rPr lang="en-GB" sz="1100" i="1" dirty="0">
                <a:latin typeface="Arial" charset="0"/>
                <a:ea typeface="Arial" charset="0"/>
                <a:cs typeface="Arial" charset="0"/>
              </a:rPr>
              <a:t>Fairy Bower Rorschach</a:t>
            </a:r>
            <a:r>
              <a:rPr lang="en-GB" sz="1100" dirty="0">
                <a:latin typeface="Arial" charset="0"/>
                <a:ea typeface="Arial" charset="0"/>
                <a:cs typeface="Arial" charset="0"/>
              </a:rPr>
              <a:t>? </a:t>
            </a:r>
          </a:p>
          <a:p>
            <a:endParaRPr lang="en-GB" sz="1100" dirty="0">
              <a:latin typeface="Arial" charset="0"/>
              <a:ea typeface="Arial" charset="0"/>
              <a:cs typeface="Arial" charset="0"/>
            </a:endParaRPr>
          </a:p>
          <a:p>
            <a:r>
              <a:rPr lang="en-GB" sz="1100" dirty="0">
                <a:latin typeface="Arial" charset="0"/>
                <a:ea typeface="Arial" charset="0"/>
                <a:cs typeface="Arial" charset="0"/>
              </a:rPr>
              <a:t>Research other artists who have made works of art about unacknowledged events such as massacres or cultural displacement. Begin by looking at the work of Vernon Ah </a:t>
            </a:r>
            <a:r>
              <a:rPr lang="en-GB" sz="1100" dirty="0" err="1">
                <a:latin typeface="Arial" charset="0"/>
                <a:ea typeface="Arial" charset="0"/>
                <a:cs typeface="Arial" charset="0"/>
              </a:rPr>
              <a:t>Kee</a:t>
            </a:r>
            <a:r>
              <a:rPr lang="en-GB" sz="1100" dirty="0">
                <a:latin typeface="Arial" charset="0"/>
                <a:ea typeface="Arial" charset="0"/>
                <a:cs typeface="Arial" charset="0"/>
              </a:rPr>
              <a:t>, Paddy Bedford, Rusty Peters, Freddie </a:t>
            </a:r>
            <a:r>
              <a:rPr lang="en-GB" sz="1100" dirty="0" err="1">
                <a:latin typeface="Arial" charset="0"/>
                <a:ea typeface="Arial" charset="0"/>
                <a:cs typeface="Arial" charset="0"/>
              </a:rPr>
              <a:t>Timms</a:t>
            </a:r>
            <a:r>
              <a:rPr lang="en-GB" sz="1100" dirty="0">
                <a:latin typeface="Arial" charset="0"/>
                <a:ea typeface="Arial" charset="0"/>
                <a:cs typeface="Arial" charset="0"/>
              </a:rPr>
              <a:t>, and Judy Watson. </a:t>
            </a:r>
          </a:p>
          <a:p>
            <a:endParaRPr lang="en-US" sz="1100" dirty="0"/>
          </a:p>
          <a:p>
            <a:endParaRPr lang="en-US" dirty="0"/>
          </a:p>
        </p:txBody>
      </p:sp>
    </p:spTree>
    <p:extLst>
      <p:ext uri="{BB962C8B-B14F-4D97-AF65-F5344CB8AC3E}">
        <p14:creationId xmlns:p14="http://schemas.microsoft.com/office/powerpoint/2010/main" val="740743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1797" y="6794975"/>
            <a:ext cx="5444490" cy="1517926"/>
          </a:xfrm>
          <a:ln w="28575">
            <a:solidFill>
              <a:schemeClr val="tx1"/>
            </a:solidFill>
          </a:ln>
        </p:spPr>
        <p:txBody>
          <a:bodyPr/>
          <a:lstStyle/>
          <a:p>
            <a:endParaRPr lang="en-GB" sz="1100" b="1" dirty="0">
              <a:latin typeface="Arial" charset="0"/>
              <a:ea typeface="Arial" charset="0"/>
              <a:cs typeface="Arial" charset="0"/>
            </a:endParaRPr>
          </a:p>
          <a:p>
            <a:pPr lvl="0"/>
            <a:r>
              <a:rPr lang="en-GB" sz="1100" b="1" dirty="0">
                <a:latin typeface="Arial" charset="0"/>
                <a:ea typeface="Arial" charset="0"/>
                <a:cs typeface="Arial" charset="0"/>
              </a:rPr>
              <a:t>Responding </a:t>
            </a:r>
          </a:p>
          <a:p>
            <a:pPr lvl="0"/>
            <a:r>
              <a:rPr lang="en-GB" sz="1100" dirty="0">
                <a:latin typeface="Arial" charset="0"/>
                <a:ea typeface="Arial" charset="0"/>
                <a:cs typeface="Arial" charset="0"/>
              </a:rPr>
              <a:t>Research is an important aspect to </a:t>
            </a:r>
            <a:r>
              <a:rPr lang="en-GB" sz="1100" dirty="0" err="1">
                <a:latin typeface="Arial" charset="0"/>
                <a:ea typeface="Arial" charset="0"/>
                <a:cs typeface="Arial" charset="0"/>
              </a:rPr>
              <a:t>Quilty’s</a:t>
            </a:r>
            <a:r>
              <a:rPr lang="en-GB" sz="1100" dirty="0">
                <a:latin typeface="Arial" charset="0"/>
                <a:ea typeface="Arial" charset="0"/>
                <a:cs typeface="Arial" charset="0"/>
              </a:rPr>
              <a:t> practice. Select a prominent figure in Australia’s history and research their life. What aspect of their life did you find most interesting? What impact did this person have on the development of Australia or its landscape? </a:t>
            </a: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25</a:t>
            </a:fld>
            <a:endParaRPr lang="en-AU"/>
          </a:p>
        </p:txBody>
      </p:sp>
      <p:sp>
        <p:nvSpPr>
          <p:cNvPr id="6" name="Notes Placeholder 2"/>
          <p:cNvSpPr txBox="1">
            <a:spLocks/>
          </p:cNvSpPr>
          <p:nvPr/>
        </p:nvSpPr>
        <p:spPr>
          <a:xfrm>
            <a:off x="831797" y="4948962"/>
            <a:ext cx="5444490" cy="1634236"/>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GB" sz="1100" i="1" dirty="0">
                <a:latin typeface="Arial" charset="0"/>
                <a:ea typeface="Arial" charset="0"/>
                <a:cs typeface="Arial" charset="0"/>
              </a:rPr>
              <a:t>‘Inhabit</a:t>
            </a:r>
            <a:r>
              <a:rPr lang="en-GB" sz="1100" dirty="0">
                <a:latin typeface="Arial" charset="0"/>
                <a:ea typeface="Arial" charset="0"/>
                <a:cs typeface="Arial" charset="0"/>
              </a:rPr>
              <a:t> is a series of sixteen oil paintings sequenced like cartoon cells, revealing Ben </a:t>
            </a:r>
            <a:r>
              <a:rPr lang="en-GB" sz="1100" dirty="0" err="1">
                <a:latin typeface="Arial" charset="0"/>
                <a:ea typeface="Arial" charset="0"/>
                <a:cs typeface="Arial" charset="0"/>
              </a:rPr>
              <a:t>Quilty’s</a:t>
            </a:r>
            <a:r>
              <a:rPr lang="en-GB" sz="1100" dirty="0">
                <a:latin typeface="Arial" charset="0"/>
                <a:ea typeface="Arial" charset="0"/>
                <a:cs typeface="Arial" charset="0"/>
              </a:rPr>
              <a:t> early training as an animator and his experience as an editor in a commercial television newsroom. The paintings progress through stages of abstraction and figuration, in which the devil emerges from a field of paint and becomes Captain James Cook (after Nathaniel Dance’s portrait commissioned by Joseph Banks), who atrophies into a skull, which becomes a portrait of the artist, who disappears into a void’. </a:t>
            </a:r>
          </a:p>
          <a:p>
            <a:r>
              <a:rPr lang="en-AU" sz="1100" dirty="0">
                <a:latin typeface="Arial" charset="0"/>
                <a:ea typeface="Arial" charset="0"/>
                <a:cs typeface="Arial" charset="0"/>
              </a:rPr>
              <a:t>- </a:t>
            </a:r>
            <a:r>
              <a:rPr lang="en-AU" sz="1100" dirty="0" err="1">
                <a:latin typeface="Arial" charset="0"/>
                <a:ea typeface="Arial" charset="0"/>
                <a:cs typeface="Arial" charset="0"/>
              </a:rPr>
              <a:t>Dr.</a:t>
            </a:r>
            <a:r>
              <a:rPr lang="en-AU" sz="1100" dirty="0">
                <a:latin typeface="Arial" charset="0"/>
                <a:ea typeface="Arial" charset="0"/>
                <a:cs typeface="Arial" charset="0"/>
              </a:rPr>
              <a:t> Lisa Slade, </a:t>
            </a:r>
            <a:r>
              <a:rPr lang="en-AU" sz="1100" i="1" dirty="0" err="1">
                <a:latin typeface="Arial" charset="0"/>
                <a:ea typeface="Arial" charset="0"/>
                <a:cs typeface="Arial" charset="0"/>
              </a:rPr>
              <a:t>Quilty</a:t>
            </a:r>
            <a:r>
              <a:rPr lang="en-AU" sz="1100" dirty="0">
                <a:latin typeface="Arial" charset="0"/>
                <a:ea typeface="Arial" charset="0"/>
                <a:cs typeface="Arial" charset="0"/>
              </a:rPr>
              <a:t> exhibition room guide, 2019.</a:t>
            </a:r>
            <a:endParaRPr lang="en-GB" sz="1100" dirty="0">
              <a:latin typeface="Arial" charset="0"/>
              <a:ea typeface="Arial" charset="0"/>
              <a:cs typeface="Arial" charset="0"/>
            </a:endParaRPr>
          </a:p>
          <a:p>
            <a:endParaRPr lang="en-GB" dirty="0"/>
          </a:p>
          <a:p>
            <a:endParaRPr lang="en-GB" b="1" dirty="0"/>
          </a:p>
        </p:txBody>
      </p:sp>
    </p:spTree>
    <p:extLst>
      <p:ext uri="{BB962C8B-B14F-4D97-AF65-F5344CB8AC3E}">
        <p14:creationId xmlns:p14="http://schemas.microsoft.com/office/powerpoint/2010/main" val="136517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471987" cy="3354388"/>
          </a:xfrm>
        </p:spPr>
      </p:sp>
      <p:sp>
        <p:nvSpPr>
          <p:cNvPr id="3" name="Notes Placeholder 2"/>
          <p:cNvSpPr>
            <a:spLocks noGrp="1"/>
          </p:cNvSpPr>
          <p:nvPr>
            <p:ph type="body" idx="1"/>
          </p:nvPr>
        </p:nvSpPr>
        <p:spPr>
          <a:xfrm>
            <a:off x="680562" y="4299212"/>
            <a:ext cx="5444490" cy="4616188"/>
          </a:xfrm>
        </p:spPr>
        <p:txBody>
          <a:bodyPr/>
          <a:lstStyle/>
          <a:p>
            <a:r>
              <a:rPr lang="en-US" sz="1100" b="1" dirty="0">
                <a:latin typeface="Arial" charset="0"/>
                <a:ea typeface="Arial" charset="0"/>
                <a:cs typeface="Arial" charset="0"/>
              </a:rPr>
              <a:t>About the work </a:t>
            </a:r>
            <a:br>
              <a:rPr lang="en-US" sz="1100" b="1" dirty="0">
                <a:latin typeface="Arial" charset="0"/>
                <a:ea typeface="Arial" charset="0"/>
                <a:cs typeface="Arial" charset="0"/>
              </a:rPr>
            </a:br>
            <a:r>
              <a:rPr lang="en-US" sz="1100" b="1" dirty="0">
                <a:latin typeface="Arial" charset="0"/>
                <a:ea typeface="Arial" charset="0"/>
                <a:cs typeface="Arial" charset="0"/>
              </a:rPr>
              <a:t>‘</a:t>
            </a:r>
            <a:r>
              <a:rPr lang="en-AU" sz="1100" kern="1200" dirty="0">
                <a:solidFill>
                  <a:schemeClr val="tx1"/>
                </a:solidFill>
                <a:effectLst/>
                <a:latin typeface="Arial" charset="0"/>
                <a:ea typeface="Arial" charset="0"/>
                <a:cs typeface="Arial" charset="0"/>
              </a:rPr>
              <a:t>In high school,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received a book on Australian landscape painting as an art prize. The book included a reproduction of </a:t>
            </a:r>
            <a:r>
              <a:rPr lang="en-AU" sz="1100" i="1" kern="1200" dirty="0">
                <a:solidFill>
                  <a:schemeClr val="tx1"/>
                </a:solidFill>
                <a:effectLst/>
                <a:latin typeface="Arial" charset="0"/>
                <a:ea typeface="Arial" charset="0"/>
                <a:cs typeface="Arial" charset="0"/>
              </a:rPr>
              <a:t>Evening Shadows, Backwater of the Murray, South Australia</a:t>
            </a:r>
            <a:r>
              <a:rPr lang="en-AU" sz="1100" kern="1200" dirty="0">
                <a:solidFill>
                  <a:schemeClr val="tx1"/>
                </a:solidFill>
                <a:effectLst/>
                <a:latin typeface="Arial" charset="0"/>
                <a:ea typeface="Arial" charset="0"/>
                <a:cs typeface="Arial" charset="0"/>
              </a:rPr>
              <a:t>, painted in London in 1880 by H.J. Johnstone.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recalls being seduced by the painting’s romanticism yet troubled by the accompanying interpretation of the painting offered in the book. A late-nineteenth-century mash-up, </a:t>
            </a:r>
            <a:r>
              <a:rPr lang="en-AU" sz="1100" i="1" kern="1200" dirty="0">
                <a:solidFill>
                  <a:schemeClr val="tx1"/>
                </a:solidFill>
                <a:effectLst/>
                <a:latin typeface="Arial" charset="0"/>
                <a:ea typeface="Arial" charset="0"/>
                <a:cs typeface="Arial" charset="0"/>
              </a:rPr>
              <a:t>Evening shadows </a:t>
            </a:r>
            <a:r>
              <a:rPr lang="en-AU" sz="1100" kern="1200" dirty="0">
                <a:solidFill>
                  <a:schemeClr val="tx1"/>
                </a:solidFill>
                <a:effectLst/>
                <a:latin typeface="Arial" charset="0"/>
                <a:ea typeface="Arial" charset="0"/>
                <a:cs typeface="Arial" charset="0"/>
              </a:rPr>
              <a:t>depicts Aboriginal figures in a picturesque river landscape at twilight. By staging the scene at the end of the day, the painting reiterates an all-too-convenient and, at the time, popular allegory – the demise of Indigenous people and their traditional way of life. </a:t>
            </a:r>
            <a:r>
              <a:rPr lang="en-AU" sz="1100" i="1" kern="1200" dirty="0">
                <a:solidFill>
                  <a:schemeClr val="tx1"/>
                </a:solidFill>
                <a:effectLst/>
                <a:latin typeface="Arial" charset="0"/>
                <a:ea typeface="Arial" charset="0"/>
                <a:cs typeface="Arial" charset="0"/>
              </a:rPr>
              <a:t>Evening Shadows</a:t>
            </a:r>
            <a:r>
              <a:rPr lang="en-AU" sz="1100" kern="1200" dirty="0">
                <a:solidFill>
                  <a:schemeClr val="tx1"/>
                </a:solidFill>
                <a:effectLst/>
                <a:latin typeface="Arial" charset="0"/>
                <a:ea typeface="Arial" charset="0"/>
                <a:cs typeface="Arial" charset="0"/>
              </a:rPr>
              <a:t>, donated in 1881,</a:t>
            </a:r>
            <a:r>
              <a:rPr lang="en-AU" sz="1100" i="1" kern="1200" dirty="0">
                <a:solidFill>
                  <a:schemeClr val="tx1"/>
                </a:solidFill>
                <a:effectLst/>
                <a:latin typeface="Arial" charset="0"/>
                <a:ea typeface="Arial" charset="0"/>
                <a:cs typeface="Arial" charset="0"/>
              </a:rPr>
              <a:t> </a:t>
            </a:r>
            <a:r>
              <a:rPr lang="en-AU" sz="1100" kern="1200" dirty="0">
                <a:solidFill>
                  <a:schemeClr val="tx1"/>
                </a:solidFill>
                <a:effectLst/>
                <a:latin typeface="Arial" charset="0"/>
                <a:ea typeface="Arial" charset="0"/>
                <a:cs typeface="Arial" charset="0"/>
              </a:rPr>
              <a:t>was the first work of art acquired by the Art Gallery of South Australia.</a:t>
            </a:r>
          </a:p>
          <a:p>
            <a:endParaRPr lang="en-AU" sz="1100" kern="1200" dirty="0">
              <a:solidFill>
                <a:schemeClr val="tx1"/>
              </a:solidFill>
              <a:effectLst/>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charset="0"/>
                <a:ea typeface="Arial" charset="0"/>
                <a:cs typeface="Arial" charset="0"/>
              </a:rPr>
              <a:t>More than 130 years on,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created </a:t>
            </a:r>
            <a:r>
              <a:rPr lang="en-AU" sz="1100" i="1" kern="1200" dirty="0">
                <a:solidFill>
                  <a:schemeClr val="tx1"/>
                </a:solidFill>
                <a:effectLst/>
                <a:latin typeface="Arial" charset="0"/>
                <a:ea typeface="Arial" charset="0"/>
                <a:cs typeface="Arial" charset="0"/>
              </a:rPr>
              <a:t>Evening shadows, Rorschach after Johnstone </a:t>
            </a:r>
            <a:r>
              <a:rPr lang="en-AU" sz="1100" kern="1200" dirty="0">
                <a:solidFill>
                  <a:schemeClr val="tx1"/>
                </a:solidFill>
                <a:effectLst/>
                <a:latin typeface="Arial" charset="0"/>
                <a:ea typeface="Arial" charset="0"/>
                <a:cs typeface="Arial" charset="0"/>
              </a:rPr>
              <a:t>(2012) using a method inspired by Hermann Rorschach’s eponymous ink blots, introduced in the early twentieth century as a tool for psychological testing. This technique is also one that was prized by Rorschach’s contemporaries, the Surrealists – a version of their much-loved decalcomania, a technique of chance that invited free association and creative delirium. This way of working represents a perilous strategy as a painting technique –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loads the canvas with impasto oil paint, only to destroy the paint surface by pressing a second unpainted canvas directly onto the first. The process – in essence a reprographic one – demands the meticulous control of paint, colour and composition, but it also invites possibility. Chance intervenes in creating accidents and abstractions that invite the viewer to reflect on their own perceptions, desires and experiences’. </a:t>
            </a:r>
          </a:p>
          <a:p>
            <a:r>
              <a:rPr lang="en-AU" sz="1100" dirty="0">
                <a:latin typeface="Arial" charset="0"/>
                <a:ea typeface="Arial" charset="0"/>
                <a:cs typeface="Arial" charset="0"/>
              </a:rPr>
              <a:t>- - </a:t>
            </a:r>
            <a:r>
              <a:rPr lang="en-AU" sz="1100" dirty="0" err="1">
                <a:latin typeface="Arial" charset="0"/>
                <a:ea typeface="Arial" charset="0"/>
                <a:cs typeface="Arial" charset="0"/>
              </a:rPr>
              <a:t>Dr.</a:t>
            </a:r>
            <a:r>
              <a:rPr lang="en-AU" sz="1100" dirty="0">
                <a:latin typeface="Arial" charset="0"/>
                <a:ea typeface="Arial" charset="0"/>
                <a:cs typeface="Arial" charset="0"/>
              </a:rPr>
              <a:t> Lisa Slade, </a:t>
            </a:r>
            <a:r>
              <a:rPr lang="en-AU" sz="1100" i="1" dirty="0" err="1">
                <a:latin typeface="Arial" charset="0"/>
                <a:ea typeface="Arial" charset="0"/>
                <a:cs typeface="Arial" charset="0"/>
              </a:rPr>
              <a:t>Quilty</a:t>
            </a:r>
            <a:r>
              <a:rPr lang="en-AU" sz="1100" dirty="0">
                <a:latin typeface="Arial" charset="0"/>
                <a:ea typeface="Arial" charset="0"/>
                <a:cs typeface="Arial" charset="0"/>
              </a:rPr>
              <a:t> exhibition room guide, 2019.</a:t>
            </a:r>
            <a:endParaRPr lang="en-GB" sz="1100" dirty="0">
              <a:latin typeface="Arial" charset="0"/>
              <a:ea typeface="Arial" charset="0"/>
              <a:cs typeface="Arial" charset="0"/>
            </a:endParaRPr>
          </a:p>
          <a:p>
            <a:endParaRPr lang="en-GB" sz="1100" kern="1200" dirty="0">
              <a:solidFill>
                <a:schemeClr val="tx1"/>
              </a:solidFill>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26</a:t>
            </a:fld>
            <a:endParaRPr lang="en-AU" dirty="0"/>
          </a:p>
        </p:txBody>
      </p:sp>
    </p:spTree>
    <p:extLst>
      <p:ext uri="{BB962C8B-B14F-4D97-AF65-F5344CB8AC3E}">
        <p14:creationId xmlns:p14="http://schemas.microsoft.com/office/powerpoint/2010/main" val="1411089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6"/>
            <a:ext cx="5444490" cy="4037965"/>
          </a:xfrm>
          <a:ln w="28575">
            <a:solidFill>
              <a:schemeClr val="tx1"/>
            </a:solidFill>
          </a:ln>
        </p:spPr>
        <p:txBody>
          <a:bodyPr/>
          <a:lstStyle/>
          <a:p>
            <a:endParaRPr lang="en-GB" sz="1100" b="1" dirty="0">
              <a:latin typeface="Arial" charset="0"/>
              <a:ea typeface="Arial" charset="0"/>
              <a:cs typeface="Arial" charset="0"/>
            </a:endParaRPr>
          </a:p>
          <a:p>
            <a:r>
              <a:rPr lang="en-GB" sz="1100" b="1" dirty="0">
                <a:latin typeface="Arial" charset="0"/>
                <a:ea typeface="Arial" charset="0"/>
                <a:cs typeface="Arial" charset="0"/>
              </a:rPr>
              <a:t>Responding </a:t>
            </a:r>
          </a:p>
          <a:p>
            <a:pPr lvl="0"/>
            <a:r>
              <a:rPr lang="en-US" sz="1100" dirty="0">
                <a:latin typeface="Arial" charset="0"/>
                <a:ea typeface="Arial" charset="0"/>
                <a:cs typeface="Arial" charset="0"/>
              </a:rPr>
              <a:t>Compare the original painting, </a:t>
            </a:r>
            <a:r>
              <a:rPr lang="en-AU" sz="1100" dirty="0">
                <a:latin typeface="Arial" charset="0"/>
                <a:ea typeface="Arial" charset="0"/>
                <a:cs typeface="Arial" charset="0"/>
              </a:rPr>
              <a:t>of </a:t>
            </a:r>
            <a:r>
              <a:rPr lang="en-AU" sz="1100" i="1" dirty="0">
                <a:latin typeface="Arial" charset="0"/>
                <a:ea typeface="Arial" charset="0"/>
                <a:cs typeface="Arial" charset="0"/>
              </a:rPr>
              <a:t>Evening Shadows, Backwater of the Murray, South Australia</a:t>
            </a:r>
            <a:r>
              <a:rPr lang="en-AU" sz="1100" dirty="0">
                <a:latin typeface="Arial" charset="0"/>
                <a:ea typeface="Arial" charset="0"/>
                <a:cs typeface="Arial" charset="0"/>
              </a:rPr>
              <a:t>, </a:t>
            </a:r>
            <a:r>
              <a:rPr lang="en-US" sz="1100" dirty="0">
                <a:latin typeface="Arial" charset="0"/>
                <a:ea typeface="Arial" charset="0"/>
                <a:cs typeface="Arial" charset="0"/>
              </a:rPr>
              <a:t>to </a:t>
            </a:r>
            <a:r>
              <a:rPr lang="en-US" sz="1100" dirty="0" err="1">
                <a:latin typeface="Arial" charset="0"/>
                <a:ea typeface="Arial" charset="0"/>
                <a:cs typeface="Arial" charset="0"/>
              </a:rPr>
              <a:t>Quilty’s</a:t>
            </a:r>
            <a:r>
              <a:rPr lang="en-US" sz="1100" dirty="0">
                <a:latin typeface="Arial" charset="0"/>
                <a:ea typeface="Arial" charset="0"/>
                <a:cs typeface="Arial" charset="0"/>
              </a:rPr>
              <a:t> appropriation. What is different about these two paintings? </a:t>
            </a:r>
          </a:p>
          <a:p>
            <a:pPr lvl="0"/>
            <a:endParaRPr lang="en-GB" sz="1100" dirty="0">
              <a:latin typeface="Arial" charset="0"/>
              <a:ea typeface="Arial" charset="0"/>
              <a:cs typeface="Arial" charset="0"/>
            </a:endParaRPr>
          </a:p>
          <a:p>
            <a:pPr lvl="0"/>
            <a:r>
              <a:rPr lang="en-GB" sz="1100" b="1" dirty="0">
                <a:latin typeface="Arial" charset="0"/>
                <a:ea typeface="Arial" charset="0"/>
                <a:cs typeface="Arial" charset="0"/>
              </a:rPr>
              <a:t>Making</a:t>
            </a:r>
          </a:p>
          <a:p>
            <a:pPr lvl="0"/>
            <a:r>
              <a:rPr lang="en-US" sz="1100" dirty="0" err="1">
                <a:latin typeface="Arial" charset="0"/>
                <a:ea typeface="Arial" charset="0"/>
                <a:cs typeface="Arial" charset="0"/>
              </a:rPr>
              <a:t>Quilty</a:t>
            </a:r>
            <a:r>
              <a:rPr lang="en-US" sz="1100" dirty="0">
                <a:latin typeface="Arial" charset="0"/>
                <a:ea typeface="Arial" charset="0"/>
                <a:cs typeface="Arial" charset="0"/>
              </a:rPr>
              <a:t> uses his works of art to raise questions about Australia’s history and the stories seldom told. Investigate Australia’s history and find a story that may not be well known. Create a work of art in response to this lesser known aspect to Australia’s history. </a:t>
            </a:r>
            <a:endParaRPr lang="en-GB" sz="1100" dirty="0">
              <a:latin typeface="Arial" charset="0"/>
              <a:ea typeface="Arial" charset="0"/>
              <a:cs typeface="Arial" charset="0"/>
            </a:endParaRPr>
          </a:p>
          <a:p>
            <a:r>
              <a:rPr lang="en-US" sz="1100" dirty="0">
                <a:latin typeface="Arial" charset="0"/>
                <a:ea typeface="Arial" charset="0"/>
                <a:cs typeface="Arial" charset="0"/>
              </a:rPr>
              <a:t> </a:t>
            </a:r>
            <a:endParaRPr lang="en-GB" sz="1100" dirty="0">
              <a:latin typeface="Arial" charset="0"/>
              <a:ea typeface="Arial" charset="0"/>
              <a:cs typeface="Arial" charset="0"/>
            </a:endParaRPr>
          </a:p>
          <a:p>
            <a:r>
              <a:rPr lang="en-US" sz="1100" b="1" dirty="0">
                <a:latin typeface="Arial" charset="0"/>
                <a:ea typeface="Arial" charset="0"/>
                <a:cs typeface="Arial" charset="0"/>
              </a:rPr>
              <a:t>Did you know</a:t>
            </a:r>
            <a:r>
              <a:rPr lang="en-US" sz="1100" dirty="0">
                <a:latin typeface="Arial" charset="0"/>
                <a:ea typeface="Arial" charset="0"/>
                <a:cs typeface="Arial" charset="0"/>
              </a:rPr>
              <a:t> </a:t>
            </a:r>
          </a:p>
          <a:p>
            <a:r>
              <a:rPr lang="en-US" sz="1100" i="1" dirty="0">
                <a:latin typeface="Arial" charset="0"/>
                <a:ea typeface="Arial" charset="0"/>
                <a:cs typeface="Arial" charset="0"/>
              </a:rPr>
              <a:t>Evening Shadows</a:t>
            </a:r>
            <a:r>
              <a:rPr lang="en-US" sz="1100" dirty="0">
                <a:latin typeface="Arial" charset="0"/>
                <a:ea typeface="Arial" charset="0"/>
                <a:cs typeface="Arial" charset="0"/>
              </a:rPr>
              <a:t>, </a:t>
            </a:r>
            <a:r>
              <a:rPr lang="en-US" sz="1100" i="1" dirty="0">
                <a:latin typeface="Arial" charset="0"/>
                <a:ea typeface="Arial" charset="0"/>
                <a:cs typeface="Arial" charset="0"/>
              </a:rPr>
              <a:t>backwater of the Murray South Australia</a:t>
            </a:r>
            <a:r>
              <a:rPr lang="en-US" sz="1100" dirty="0">
                <a:latin typeface="Arial" charset="0"/>
                <a:ea typeface="Arial" charset="0"/>
                <a:cs typeface="Arial" charset="0"/>
              </a:rPr>
              <a:t> by </a:t>
            </a:r>
            <a:r>
              <a:rPr lang="en-AU" sz="1100" dirty="0">
                <a:latin typeface="Arial" charset="0"/>
                <a:ea typeface="Arial" charset="0"/>
                <a:cs typeface="Arial" charset="0"/>
              </a:rPr>
              <a:t>HJ Johnstone was donated to the Art Gallery of South Australia in 1881 and is the Gallery’s first recorded acquisition. </a:t>
            </a:r>
            <a:r>
              <a:rPr lang="en-US" sz="1100" i="1" dirty="0">
                <a:latin typeface="Arial" charset="0"/>
                <a:ea typeface="Arial" charset="0"/>
                <a:cs typeface="Arial" charset="0"/>
              </a:rPr>
              <a:t>Evening Shadows </a:t>
            </a:r>
            <a:r>
              <a:rPr lang="en-US" sz="1100" dirty="0">
                <a:latin typeface="Arial" charset="0"/>
                <a:ea typeface="Arial" charset="0"/>
                <a:cs typeface="Arial" charset="0"/>
              </a:rPr>
              <a:t>is the said to be the most copied work of art in Australia? In 2011 artist Tom Nicholson asked South Australians to lend them their copies of </a:t>
            </a:r>
            <a:r>
              <a:rPr lang="en-US" sz="1100" i="1" dirty="0">
                <a:latin typeface="Arial" charset="0"/>
                <a:ea typeface="Arial" charset="0"/>
                <a:cs typeface="Arial" charset="0"/>
              </a:rPr>
              <a:t>Evening Shadows</a:t>
            </a:r>
            <a:r>
              <a:rPr lang="en-US" sz="1100" dirty="0">
                <a:latin typeface="Arial" charset="0"/>
                <a:ea typeface="Arial" charset="0"/>
                <a:cs typeface="Arial" charset="0"/>
              </a:rPr>
              <a:t> for the 2012 Adelaide Biennial of Australian Art exhibition. </a:t>
            </a:r>
          </a:p>
          <a:p>
            <a:endParaRPr lang="en-US" sz="1100" dirty="0">
              <a:latin typeface="Arial" charset="0"/>
              <a:ea typeface="Arial" charset="0"/>
              <a:cs typeface="Arial" charset="0"/>
            </a:endParaRPr>
          </a:p>
          <a:p>
            <a:r>
              <a:rPr lang="en-US" sz="1100" dirty="0">
                <a:latin typeface="Arial" charset="0"/>
                <a:ea typeface="Arial" charset="0"/>
                <a:cs typeface="Arial" charset="0"/>
              </a:rPr>
              <a:t>Why do you think this painting has been the most copied work of art in Australia? </a:t>
            </a:r>
          </a:p>
          <a:p>
            <a:endParaRPr lang="en-US" sz="1100" dirty="0">
              <a:latin typeface="Arial" charset="0"/>
              <a:ea typeface="Arial" charset="0"/>
              <a:cs typeface="Arial" charset="0"/>
            </a:endParaRPr>
          </a:p>
          <a:p>
            <a:r>
              <a:rPr lang="en-US" sz="1100" dirty="0">
                <a:latin typeface="Arial" charset="0"/>
                <a:ea typeface="Arial" charset="0"/>
                <a:cs typeface="Arial" charset="0"/>
              </a:rPr>
              <a:t>What questions do you have about the original </a:t>
            </a:r>
            <a:r>
              <a:rPr lang="en-US" sz="1100" i="1" dirty="0">
                <a:latin typeface="Arial" charset="0"/>
                <a:ea typeface="Arial" charset="0"/>
                <a:cs typeface="Arial" charset="0"/>
              </a:rPr>
              <a:t>Evening Shadows? </a:t>
            </a:r>
            <a:endParaRPr lang="en-GB" sz="1100" dirty="0">
              <a:latin typeface="Arial" charset="0"/>
              <a:ea typeface="Arial" charset="0"/>
              <a:cs typeface="Arial" charset="0"/>
            </a:endParaRPr>
          </a:p>
          <a:p>
            <a:endParaRPr lang="en-GB" sz="1400" dirty="0"/>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27</a:t>
            </a:fld>
            <a:endParaRPr lang="en-AU"/>
          </a:p>
        </p:txBody>
      </p:sp>
    </p:spTree>
    <p:extLst>
      <p:ext uri="{BB962C8B-B14F-4D97-AF65-F5344CB8AC3E}">
        <p14:creationId xmlns:p14="http://schemas.microsoft.com/office/powerpoint/2010/main" val="1088543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dirty="0">
                <a:solidFill>
                  <a:schemeClr val="tx1"/>
                </a:solidFill>
                <a:effectLst/>
                <a:latin typeface="Arial" charset="0"/>
                <a:ea typeface="Arial" charset="0"/>
                <a:cs typeface="Arial" charset="0"/>
              </a:rPr>
              <a:t>About</a:t>
            </a:r>
            <a:r>
              <a:rPr lang="en-US" sz="1100" b="1" i="0" u="none" strike="noStrike" kern="1200" baseline="0" dirty="0">
                <a:solidFill>
                  <a:schemeClr val="tx1"/>
                </a:solidFill>
                <a:effectLst/>
                <a:latin typeface="Arial" charset="0"/>
                <a:ea typeface="Arial" charset="0"/>
                <a:cs typeface="Arial" charset="0"/>
              </a:rPr>
              <a:t> the work </a:t>
            </a:r>
            <a:br>
              <a:rPr lang="en-US" sz="1100" b="0" i="0" u="none" strike="noStrike" kern="1200" baseline="0" dirty="0">
                <a:solidFill>
                  <a:schemeClr val="tx1"/>
                </a:solidFill>
                <a:effectLst/>
                <a:latin typeface="Arial" charset="0"/>
                <a:ea typeface="Arial" charset="0"/>
                <a:cs typeface="Arial" charset="0"/>
              </a:rPr>
            </a:br>
            <a:r>
              <a:rPr lang="en-US" sz="1100" b="0" i="0" u="none" strike="noStrike" kern="1200" baseline="0" dirty="0">
                <a:solidFill>
                  <a:schemeClr val="tx1"/>
                </a:solidFill>
                <a:effectLst/>
                <a:latin typeface="Arial" charset="0"/>
                <a:ea typeface="Arial" charset="0"/>
                <a:cs typeface="Arial" charset="0"/>
              </a:rPr>
              <a:t>‘</a:t>
            </a:r>
            <a:r>
              <a:rPr lang="en-US" sz="1100" b="0" i="0" u="none" strike="noStrike" kern="1200" dirty="0">
                <a:solidFill>
                  <a:schemeClr val="tx1"/>
                </a:solidFill>
                <a:effectLst/>
                <a:latin typeface="Arial" charset="0"/>
                <a:ea typeface="Arial" charset="0"/>
                <a:cs typeface="Arial" charset="0"/>
              </a:rPr>
              <a:t>This powerful painting by Ben </a:t>
            </a:r>
            <a:r>
              <a:rPr lang="en-US" sz="1100" b="0" i="0" u="none" strike="noStrike" kern="1200" dirty="0" err="1">
                <a:solidFill>
                  <a:schemeClr val="tx1"/>
                </a:solidFill>
                <a:effectLst/>
                <a:latin typeface="Arial" charset="0"/>
                <a:ea typeface="Arial" charset="0"/>
                <a:cs typeface="Arial" charset="0"/>
              </a:rPr>
              <a:t>Quilty</a:t>
            </a:r>
            <a:r>
              <a:rPr lang="en-US" sz="1100" b="0" i="0" u="none" strike="noStrike" kern="1200" dirty="0">
                <a:solidFill>
                  <a:schemeClr val="tx1"/>
                </a:solidFill>
                <a:effectLst/>
                <a:latin typeface="Arial" charset="0"/>
                <a:ea typeface="Arial" charset="0"/>
                <a:cs typeface="Arial" charset="0"/>
              </a:rPr>
              <a:t> belongs to a group of works collectively titled </a:t>
            </a:r>
            <a:r>
              <a:rPr lang="en-US" sz="1100" b="0" i="1" u="none" strike="noStrike" kern="1200" dirty="0">
                <a:solidFill>
                  <a:schemeClr val="tx1"/>
                </a:solidFill>
                <a:effectLst/>
                <a:latin typeface="Arial" charset="0"/>
                <a:ea typeface="Arial" charset="0"/>
                <a:cs typeface="Arial" charset="0"/>
              </a:rPr>
              <a:t>The Last Supper</a:t>
            </a:r>
            <a:r>
              <a:rPr lang="en-US" sz="1100" b="0" i="0" u="none" strike="noStrike" kern="1200" dirty="0">
                <a:solidFill>
                  <a:schemeClr val="tx1"/>
                </a:solidFill>
                <a:effectLst/>
                <a:latin typeface="Arial" charset="0"/>
                <a:ea typeface="Arial" charset="0"/>
                <a:cs typeface="Arial" charset="0"/>
              </a:rPr>
              <a:t>. They were painted in 2017 in response to the election of Donald Trump as President of the United States of America the previous year. The series takes its title from the Christian parable of The Last Supper, which recounts Jesus's betrayal by Judas. This subject likely struck a chord with </a:t>
            </a:r>
            <a:r>
              <a:rPr lang="en-US" sz="1100" b="0" i="0" u="none" strike="noStrike" kern="1200" dirty="0" err="1">
                <a:solidFill>
                  <a:schemeClr val="tx1"/>
                </a:solidFill>
                <a:effectLst/>
                <a:latin typeface="Arial" charset="0"/>
                <a:ea typeface="Arial" charset="0"/>
                <a:cs typeface="Arial" charset="0"/>
              </a:rPr>
              <a:t>Quilty</a:t>
            </a:r>
            <a:r>
              <a:rPr lang="en-US" sz="1100" b="0" i="0" u="none" strike="noStrike" kern="1200" dirty="0">
                <a:solidFill>
                  <a:schemeClr val="tx1"/>
                </a:solidFill>
                <a:effectLst/>
                <a:latin typeface="Arial" charset="0"/>
                <a:ea typeface="Arial" charset="0"/>
                <a:cs typeface="Arial" charset="0"/>
              </a:rPr>
              <a:t> because its themes of impending tragedy, brought about by deceit and questionable morality, chimed with his thoughts on Trump's controversial win and our current political landscape in general. </a:t>
            </a:r>
          </a:p>
          <a:p>
            <a:endParaRPr lang="en-US" sz="1100" b="0" i="0" u="none" strike="noStrike" kern="1200" dirty="0">
              <a:solidFill>
                <a:schemeClr val="tx1"/>
              </a:solidFill>
              <a:effectLst/>
              <a:latin typeface="Arial" charset="0"/>
              <a:ea typeface="Arial" charset="0"/>
              <a:cs typeface="Arial" charset="0"/>
            </a:endParaRPr>
          </a:p>
          <a:p>
            <a:r>
              <a:rPr lang="en-US" sz="1100" b="0" i="0" u="none" strike="noStrike" kern="1200" dirty="0">
                <a:solidFill>
                  <a:schemeClr val="tx1"/>
                </a:solidFill>
                <a:effectLst/>
                <a:latin typeface="Arial" charset="0"/>
                <a:ea typeface="Arial" charset="0"/>
                <a:cs typeface="Arial" charset="0"/>
              </a:rPr>
              <a:t>In </a:t>
            </a:r>
            <a:r>
              <a:rPr lang="en-US" sz="1100" b="0" i="1" u="none" strike="noStrike" kern="1200" dirty="0">
                <a:solidFill>
                  <a:schemeClr val="tx1"/>
                </a:solidFill>
                <a:effectLst/>
                <a:latin typeface="Arial" charset="0"/>
                <a:ea typeface="Arial" charset="0"/>
                <a:cs typeface="Arial" charset="0"/>
              </a:rPr>
              <a:t>The Last Supper 2017</a:t>
            </a:r>
            <a:r>
              <a:rPr lang="en-US" sz="1100" b="0" i="0" u="none" strike="noStrike" kern="1200" dirty="0">
                <a:solidFill>
                  <a:schemeClr val="tx1"/>
                </a:solidFill>
                <a:effectLst/>
                <a:latin typeface="Arial" charset="0"/>
                <a:ea typeface="Arial" charset="0"/>
                <a:cs typeface="Arial" charset="0"/>
              </a:rPr>
              <a:t> </a:t>
            </a:r>
            <a:r>
              <a:rPr lang="en-US" sz="1100" b="0" i="0" u="none" strike="noStrike" kern="1200" dirty="0" err="1">
                <a:solidFill>
                  <a:schemeClr val="tx1"/>
                </a:solidFill>
                <a:effectLst/>
                <a:latin typeface="Arial" charset="0"/>
                <a:ea typeface="Arial" charset="0"/>
                <a:cs typeface="Arial" charset="0"/>
              </a:rPr>
              <a:t>Quilty</a:t>
            </a:r>
            <a:r>
              <a:rPr lang="en-US" sz="1100" b="0" i="0" u="none" strike="noStrike" kern="1200" dirty="0">
                <a:solidFill>
                  <a:schemeClr val="tx1"/>
                </a:solidFill>
                <a:effectLst/>
                <a:latin typeface="Arial" charset="0"/>
                <a:ea typeface="Arial" charset="0"/>
                <a:cs typeface="Arial" charset="0"/>
              </a:rPr>
              <a:t> confronts political turbulence and uncertainty in an epic painting that speaks of the magnitude of the situation in its imposing scale and energy. Fears and anxieties have been given expression in the picture's fragmented imagery and its thick smears of oil paint that have been slathered on the canvas with a bricklayer's trowel. The result is a harrowing depiction of chaos, as the artist attempts to come to terms with a world that at times seems to be going mad’.</a:t>
            </a:r>
          </a:p>
          <a:p>
            <a:r>
              <a:rPr lang="en-US" sz="1100" dirty="0">
                <a:latin typeface="Arial" charset="0"/>
                <a:ea typeface="Arial" charset="0"/>
                <a:cs typeface="Arial" charset="0"/>
              </a:rPr>
              <a:t>- </a:t>
            </a:r>
            <a:r>
              <a:rPr lang="en-US" sz="1100" b="0" i="0" u="none" strike="noStrike" kern="1200" dirty="0">
                <a:solidFill>
                  <a:schemeClr val="tx1"/>
                </a:solidFill>
                <a:effectLst/>
                <a:latin typeface="Arial" charset="0"/>
                <a:ea typeface="Arial" charset="0"/>
                <a:cs typeface="Arial" charset="0"/>
              </a:rPr>
              <a:t>Art Gallery of New South Wales, </a:t>
            </a:r>
            <a:r>
              <a:rPr lang="en-AU" sz="1200" u="sng" kern="1200" dirty="0">
                <a:solidFill>
                  <a:schemeClr val="tx1"/>
                </a:solidFill>
                <a:effectLst/>
                <a:latin typeface="+mn-lt"/>
                <a:ea typeface="+mn-ea"/>
                <a:cs typeface="+mn-cs"/>
                <a:hlinkClick r:id="rId3"/>
              </a:rPr>
              <a:t>online collection </a:t>
            </a:r>
            <a:endParaRPr lang="en-GB" sz="1200" kern="1200" dirty="0">
              <a:solidFill>
                <a:schemeClr val="tx1"/>
              </a:solidFill>
              <a:effectLst/>
              <a:latin typeface="+mn-lt"/>
              <a:ea typeface="+mn-ea"/>
              <a:cs typeface="+mn-cs"/>
            </a:endParaRPr>
          </a:p>
          <a:p>
            <a:r>
              <a:rPr lang="en-US" dirty="0"/>
              <a:t> </a:t>
            </a:r>
          </a:p>
        </p:txBody>
      </p:sp>
      <p:sp>
        <p:nvSpPr>
          <p:cNvPr id="4" name="Slide Number Placeholder 3"/>
          <p:cNvSpPr>
            <a:spLocks noGrp="1"/>
          </p:cNvSpPr>
          <p:nvPr>
            <p:ph type="sldNum" sz="quarter" idx="10"/>
          </p:nvPr>
        </p:nvSpPr>
        <p:spPr/>
        <p:txBody>
          <a:bodyPr/>
          <a:lstStyle/>
          <a:p>
            <a:fld id="{0E6C6DB5-2403-497C-B1EB-2FC92B52AE6A}" type="slidenum">
              <a:rPr lang="en-AU" smtClean="0"/>
              <a:t>28</a:t>
            </a:fld>
            <a:endParaRPr lang="en-AU" dirty="0"/>
          </a:p>
        </p:txBody>
      </p:sp>
    </p:spTree>
    <p:extLst>
      <p:ext uri="{BB962C8B-B14F-4D97-AF65-F5344CB8AC3E}">
        <p14:creationId xmlns:p14="http://schemas.microsoft.com/office/powerpoint/2010/main" val="2072200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6"/>
            <a:ext cx="5444490" cy="2383976"/>
          </a:xfrm>
          <a:ln w="28575">
            <a:solidFill>
              <a:schemeClr val="tx1"/>
            </a:solidFill>
          </a:ln>
        </p:spPr>
        <p:txBody>
          <a:bodyPr/>
          <a:lstStyle/>
          <a:p>
            <a:r>
              <a:rPr lang="en-US" b="1" dirty="0">
                <a:latin typeface="Arial" panose="020B0604020202020204" pitchFamily="34" charset="0"/>
                <a:cs typeface="Arial" panose="020B0604020202020204" pitchFamily="34" charset="0"/>
              </a:rPr>
              <a:t>Responding</a:t>
            </a:r>
            <a:r>
              <a:rPr lang="en-US" baseline="0" dirty="0">
                <a:latin typeface="Arial" panose="020B0604020202020204" pitchFamily="34" charset="0"/>
                <a:cs typeface="Arial" panose="020B0604020202020204" pitchFamily="34" charset="0"/>
              </a:rPr>
              <a:t> </a:t>
            </a:r>
            <a:r>
              <a:rPr lang="en-US" b="1" baseline="0" dirty="0">
                <a:latin typeface="Arial" panose="020B0604020202020204" pitchFamily="34" charset="0"/>
                <a:cs typeface="Arial" panose="020B0604020202020204" pitchFamily="34" charset="0"/>
              </a:rPr>
              <a:t>&amp; Making </a:t>
            </a:r>
            <a:br>
              <a:rPr lang="en-US" baseline="0" dirty="0">
                <a:latin typeface="Arial" panose="020B0604020202020204" pitchFamily="34" charset="0"/>
                <a:cs typeface="Arial" panose="020B0604020202020204" pitchFamily="34" charset="0"/>
              </a:rPr>
            </a:br>
            <a:r>
              <a:rPr lang="en-AU" sz="1200" kern="1200" dirty="0">
                <a:solidFill>
                  <a:schemeClr val="tx1"/>
                </a:solidFill>
                <a:effectLst/>
                <a:latin typeface="Arial" panose="020B0604020202020204" pitchFamily="34" charset="0"/>
                <a:cs typeface="Arial" panose="020B0604020202020204" pitchFamily="34" charset="0"/>
              </a:rPr>
              <a:t>Look at the works</a:t>
            </a:r>
            <a:r>
              <a:rPr lang="en-AU" sz="1200" b="1" kern="1200" dirty="0">
                <a:solidFill>
                  <a:schemeClr val="tx1"/>
                </a:solidFill>
                <a:effectLst/>
                <a:latin typeface="Arial" panose="020B0604020202020204" pitchFamily="34" charset="0"/>
                <a:cs typeface="Arial" panose="020B0604020202020204" pitchFamily="34" charset="0"/>
              </a:rPr>
              <a:t> </a:t>
            </a:r>
            <a:r>
              <a:rPr lang="en-GB" sz="1200" i="1" kern="1200" dirty="0">
                <a:solidFill>
                  <a:schemeClr val="tx1"/>
                </a:solidFill>
                <a:effectLst/>
                <a:latin typeface="Arial" panose="020B0604020202020204" pitchFamily="34" charset="0"/>
                <a:cs typeface="Arial" panose="020B0604020202020204" pitchFamily="34" charset="0"/>
              </a:rPr>
              <a:t>The election </a:t>
            </a:r>
            <a:r>
              <a:rPr lang="en-GB" sz="1200" kern="1200" dirty="0">
                <a:solidFill>
                  <a:schemeClr val="tx1"/>
                </a:solidFill>
                <a:effectLst/>
                <a:latin typeface="Arial" panose="020B0604020202020204" pitchFamily="34" charset="0"/>
                <a:cs typeface="Arial" panose="020B0604020202020204" pitchFamily="34" charset="0"/>
              </a:rPr>
              <a:t>(p. 289), or </a:t>
            </a:r>
            <a:r>
              <a:rPr lang="en-GB" sz="1200" i="1" kern="1200" dirty="0">
                <a:solidFill>
                  <a:schemeClr val="tx1"/>
                </a:solidFill>
                <a:effectLst/>
                <a:latin typeface="Arial" panose="020B0604020202020204" pitchFamily="34" charset="0"/>
                <a:cs typeface="Arial" panose="020B0604020202020204" pitchFamily="34" charset="0"/>
              </a:rPr>
              <a:t>Bipartisan </a:t>
            </a:r>
            <a:r>
              <a:rPr lang="en-GB" sz="1200" kern="1200" dirty="0">
                <a:solidFill>
                  <a:schemeClr val="tx1"/>
                </a:solidFill>
                <a:effectLst/>
                <a:latin typeface="Arial" panose="020B0604020202020204" pitchFamily="34" charset="0"/>
                <a:cs typeface="Arial" panose="020B0604020202020204" pitchFamily="34" charset="0"/>
              </a:rPr>
              <a:t>(p. 295), or </a:t>
            </a:r>
            <a:r>
              <a:rPr lang="en-GB" sz="1200" i="1" kern="1200" dirty="0">
                <a:solidFill>
                  <a:schemeClr val="tx1"/>
                </a:solidFill>
                <a:effectLst/>
                <a:latin typeface="Arial" panose="020B0604020202020204" pitchFamily="34" charset="0"/>
                <a:cs typeface="Arial" panose="020B0604020202020204" pitchFamily="34" charset="0"/>
              </a:rPr>
              <a:t>The truth </a:t>
            </a:r>
            <a:r>
              <a:rPr lang="en-GB" sz="1200" kern="1200" dirty="0">
                <a:solidFill>
                  <a:schemeClr val="tx1"/>
                </a:solidFill>
                <a:effectLst/>
                <a:latin typeface="Arial" panose="020B0604020202020204" pitchFamily="34" charset="0"/>
                <a:cs typeface="Arial" panose="020B0604020202020204" pitchFamily="34" charset="0"/>
              </a:rPr>
              <a:t>(p. 291), or </a:t>
            </a:r>
            <a:r>
              <a:rPr lang="en-GB" sz="1200" i="1" kern="1200" dirty="0">
                <a:solidFill>
                  <a:schemeClr val="tx1"/>
                </a:solidFill>
                <a:effectLst/>
                <a:latin typeface="Arial" panose="020B0604020202020204" pitchFamily="34" charset="0"/>
                <a:cs typeface="Arial" panose="020B0604020202020204" pitchFamily="34" charset="0"/>
              </a:rPr>
              <a:t>A bad year </a:t>
            </a:r>
            <a:r>
              <a:rPr lang="en-GB" sz="1200" kern="1200" dirty="0">
                <a:solidFill>
                  <a:schemeClr val="tx1"/>
                </a:solidFill>
                <a:effectLst/>
                <a:latin typeface="Arial" panose="020B0604020202020204" pitchFamily="34" charset="0"/>
                <a:cs typeface="Arial" panose="020B0604020202020204" pitchFamily="34" charset="0"/>
              </a:rPr>
              <a:t>(p. 292) (all painted in 2017) in the </a:t>
            </a:r>
            <a:r>
              <a:rPr lang="en-GB" sz="1200" kern="1200" dirty="0" err="1">
                <a:solidFill>
                  <a:schemeClr val="tx1"/>
                </a:solidFill>
                <a:effectLst/>
                <a:latin typeface="Arial" panose="020B0604020202020204" pitchFamily="34" charset="0"/>
                <a:cs typeface="Arial" panose="020B0604020202020204" pitchFamily="34" charset="0"/>
              </a:rPr>
              <a:t>Quilty</a:t>
            </a:r>
            <a:r>
              <a:rPr lang="en-GB" sz="1200" kern="1200" dirty="0">
                <a:solidFill>
                  <a:schemeClr val="tx1"/>
                </a:solidFill>
                <a:effectLst/>
                <a:latin typeface="Arial" panose="020B0604020202020204" pitchFamily="34" charset="0"/>
                <a:cs typeface="Arial" panose="020B0604020202020204" pitchFamily="34" charset="0"/>
              </a:rPr>
              <a:t> book, 2019. </a:t>
            </a:r>
          </a:p>
          <a:p>
            <a:endParaRPr lang="en-GB" dirty="0">
              <a:latin typeface="Arial" panose="020B0604020202020204" pitchFamily="34" charset="0"/>
              <a:cs typeface="Arial" panose="020B0604020202020204" pitchFamily="34" charset="0"/>
            </a:endParaRPr>
          </a:p>
          <a:p>
            <a:r>
              <a:rPr lang="en-GB" sz="1200" kern="1200" dirty="0">
                <a:solidFill>
                  <a:schemeClr val="tx1"/>
                </a:solidFill>
                <a:effectLst/>
                <a:latin typeface="Arial" panose="020B0604020202020204" pitchFamily="34" charset="0"/>
                <a:cs typeface="Arial" panose="020B0604020202020204" pitchFamily="34" charset="0"/>
              </a:rPr>
              <a:t>The titles of these paintings</a:t>
            </a:r>
            <a:r>
              <a:rPr lang="en-GB" sz="1200" kern="1200" baseline="0" dirty="0">
                <a:solidFill>
                  <a:schemeClr val="tx1"/>
                </a:solidFill>
                <a:effectLst/>
                <a:latin typeface="Arial" panose="020B0604020202020204" pitchFamily="34" charset="0"/>
                <a:cs typeface="Arial" panose="020B0604020202020204" pitchFamily="34" charset="0"/>
              </a:rPr>
              <a:t> </a:t>
            </a:r>
            <a:r>
              <a:rPr lang="en-GB" sz="1200" kern="1200" dirty="0">
                <a:solidFill>
                  <a:schemeClr val="tx1"/>
                </a:solidFill>
                <a:effectLst/>
                <a:latin typeface="Arial" panose="020B0604020202020204" pitchFamily="34" charset="0"/>
                <a:cs typeface="Arial" panose="020B0604020202020204" pitchFamily="34" charset="0"/>
              </a:rPr>
              <a:t>tell us that </a:t>
            </a:r>
            <a:r>
              <a:rPr lang="en-GB" sz="1200" kern="1200" dirty="0" err="1">
                <a:solidFill>
                  <a:schemeClr val="tx1"/>
                </a:solidFill>
                <a:effectLst/>
                <a:latin typeface="Arial" panose="020B0604020202020204" pitchFamily="34" charset="0"/>
                <a:cs typeface="Arial" panose="020B0604020202020204" pitchFamily="34" charset="0"/>
              </a:rPr>
              <a:t>Quilty</a:t>
            </a:r>
            <a:r>
              <a:rPr lang="en-GB" sz="1200" kern="1200" dirty="0">
                <a:solidFill>
                  <a:schemeClr val="tx1"/>
                </a:solidFill>
                <a:effectLst/>
                <a:latin typeface="Arial" panose="020B0604020202020204" pitchFamily="34" charset="0"/>
                <a:cs typeface="Arial" panose="020B0604020202020204" pitchFamily="34" charset="0"/>
              </a:rPr>
              <a:t> was thinking about ‘current affairs’. What events do you think he was referring to? </a:t>
            </a:r>
          </a:p>
          <a:p>
            <a:endParaRPr lang="en-GB" dirty="0">
              <a:latin typeface="Arial" panose="020B0604020202020204" pitchFamily="34" charset="0"/>
              <a:cs typeface="Arial" panose="020B0604020202020204" pitchFamily="34" charset="0"/>
            </a:endParaRPr>
          </a:p>
          <a:p>
            <a:r>
              <a:rPr lang="en-GB" sz="1200" kern="1200" dirty="0">
                <a:solidFill>
                  <a:schemeClr val="tx1"/>
                </a:solidFill>
                <a:effectLst/>
                <a:latin typeface="Arial" panose="020B0604020202020204" pitchFamily="34" charset="0"/>
                <a:cs typeface="Arial" panose="020B0604020202020204" pitchFamily="34" charset="0"/>
              </a:rPr>
              <a:t>What do they suggest about </a:t>
            </a:r>
            <a:r>
              <a:rPr lang="en-GB" sz="1200" kern="1200" dirty="0" err="1">
                <a:solidFill>
                  <a:schemeClr val="tx1"/>
                </a:solidFill>
                <a:effectLst/>
                <a:latin typeface="Arial" panose="020B0604020202020204" pitchFamily="34" charset="0"/>
                <a:cs typeface="Arial" panose="020B0604020202020204" pitchFamily="34" charset="0"/>
              </a:rPr>
              <a:t>Quilty’s</a:t>
            </a:r>
            <a:r>
              <a:rPr lang="en-GB" sz="1200" kern="1200" dirty="0">
                <a:solidFill>
                  <a:schemeClr val="tx1"/>
                </a:solidFill>
                <a:effectLst/>
                <a:latin typeface="Arial" panose="020B0604020202020204" pitchFamily="34" charset="0"/>
                <a:cs typeface="Arial" panose="020B0604020202020204" pitchFamily="34" charset="0"/>
              </a:rPr>
              <a:t> feelings or attitudes towards these events? </a:t>
            </a:r>
          </a:p>
          <a:p>
            <a:endParaRPr lang="en-GB" dirty="0">
              <a:latin typeface="Arial" panose="020B0604020202020204" pitchFamily="34" charset="0"/>
              <a:cs typeface="Arial" panose="020B0604020202020204" pitchFamily="34" charset="0"/>
            </a:endParaRPr>
          </a:p>
          <a:p>
            <a:r>
              <a:rPr lang="en-GB" sz="1200" kern="1200" dirty="0">
                <a:solidFill>
                  <a:schemeClr val="tx1"/>
                </a:solidFill>
                <a:effectLst/>
                <a:latin typeface="Arial" panose="020B0604020202020204" pitchFamily="34" charset="0"/>
                <a:cs typeface="Arial" panose="020B0604020202020204" pitchFamily="34" charset="0"/>
              </a:rPr>
              <a:t>Create a work of art in response to current affairs in Australia.</a:t>
            </a:r>
            <a:r>
              <a:rPr lang="en-GB"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29</a:t>
            </a:fld>
            <a:endParaRPr lang="en-AU"/>
          </a:p>
        </p:txBody>
      </p:sp>
    </p:spTree>
    <p:extLst>
      <p:ext uri="{BB962C8B-B14F-4D97-AF65-F5344CB8AC3E}">
        <p14:creationId xmlns:p14="http://schemas.microsoft.com/office/powerpoint/2010/main" val="184403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020763"/>
            <a:ext cx="4471987" cy="3354387"/>
          </a:xfrm>
        </p:spPr>
      </p:sp>
      <p:sp>
        <p:nvSpPr>
          <p:cNvPr id="3" name="Notes Placeholder 2"/>
          <p:cNvSpPr>
            <a:spLocks noGrp="1"/>
          </p:cNvSpPr>
          <p:nvPr>
            <p:ph type="body" idx="1"/>
          </p:nvPr>
        </p:nvSpPr>
        <p:spPr>
          <a:xfrm>
            <a:off x="680562" y="6937197"/>
            <a:ext cx="5444490" cy="2103996"/>
          </a:xfrm>
          <a:ln w="28575">
            <a:solidFill>
              <a:schemeClr val="tx1"/>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a:latin typeface="Arial" charset="0"/>
                <a:ea typeface="Arial" charset="0"/>
                <a:cs typeface="Arial" charset="0"/>
              </a:rPr>
              <a:t>Responding</a:t>
            </a:r>
            <a:r>
              <a:rPr lang="en-US" sz="1100">
                <a:latin typeface="Arial" charset="0"/>
                <a:ea typeface="Arial" charset="0"/>
                <a:cs typeface="Arial" charset="0"/>
              </a:rPr>
              <a:t> </a:t>
            </a:r>
            <a:endParaRPr lang="en-GB" sz="11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charset="0"/>
                <a:ea typeface="Arial" charset="0"/>
                <a:cs typeface="Arial" charset="0"/>
              </a:rPr>
              <a:t>What characteristics of </a:t>
            </a:r>
            <a:r>
              <a:rPr lang="en-GB" sz="1100" kern="1200" dirty="0" err="1">
                <a:solidFill>
                  <a:schemeClr val="tx1"/>
                </a:solidFill>
                <a:effectLst/>
                <a:latin typeface="Arial" charset="0"/>
                <a:ea typeface="Arial" charset="0"/>
                <a:cs typeface="Arial" charset="0"/>
              </a:rPr>
              <a:t>Auerbach’s</a:t>
            </a:r>
            <a:r>
              <a:rPr lang="en-GB" sz="1100" kern="1200" dirty="0">
                <a:solidFill>
                  <a:schemeClr val="tx1"/>
                </a:solidFill>
                <a:effectLst/>
                <a:latin typeface="Arial" charset="0"/>
                <a:ea typeface="Arial" charset="0"/>
                <a:cs typeface="Arial" charset="0"/>
              </a:rPr>
              <a:t> paintings do you think </a:t>
            </a:r>
            <a:r>
              <a:rPr lang="en-GB" sz="1100" kern="1200" dirty="0" err="1">
                <a:solidFill>
                  <a:schemeClr val="tx1"/>
                </a:solidFill>
                <a:effectLst/>
                <a:latin typeface="Arial" charset="0"/>
                <a:ea typeface="Arial" charset="0"/>
                <a:cs typeface="Arial" charset="0"/>
              </a:rPr>
              <a:t>Quilty</a:t>
            </a:r>
            <a:r>
              <a:rPr lang="en-GB" sz="1100" kern="1200" dirty="0">
                <a:solidFill>
                  <a:schemeClr val="tx1"/>
                </a:solidFill>
                <a:effectLst/>
                <a:latin typeface="Arial" charset="0"/>
                <a:ea typeface="Arial" charset="0"/>
                <a:cs typeface="Arial" charset="0"/>
              </a:rPr>
              <a:t> was influenced by?</a:t>
            </a:r>
          </a:p>
          <a:p>
            <a:endParaRPr lang="en-US" sz="1100" dirty="0">
              <a:latin typeface="Arial" charset="0"/>
              <a:ea typeface="Arial" charset="0"/>
              <a:cs typeface="Arial" charset="0"/>
            </a:endParaRPr>
          </a:p>
          <a:p>
            <a:r>
              <a:rPr lang="en-US" sz="1100" b="1" dirty="0">
                <a:latin typeface="Arial" charset="0"/>
                <a:ea typeface="Arial" charset="0"/>
                <a:cs typeface="Arial" charset="0"/>
              </a:rPr>
              <a:t>Making </a:t>
            </a:r>
            <a:endParaRPr lang="en-US" sz="11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was influenced by a quote by Australian painter, Arthur </a:t>
            </a:r>
            <a:r>
              <a:rPr lang="en-AU" sz="1100" kern="1200" dirty="0" err="1">
                <a:solidFill>
                  <a:schemeClr val="tx1"/>
                </a:solidFill>
                <a:effectLst/>
                <a:latin typeface="Arial" charset="0"/>
                <a:ea typeface="Arial" charset="0"/>
                <a:cs typeface="Arial" charset="0"/>
              </a:rPr>
              <a:t>Streeton</a:t>
            </a:r>
            <a:r>
              <a:rPr lang="en-AU" sz="1100" kern="1200" dirty="0">
                <a:solidFill>
                  <a:schemeClr val="tx1"/>
                </a:solidFill>
                <a:effectLst/>
                <a:latin typeface="Arial" charset="0"/>
                <a:ea typeface="Arial" charset="0"/>
                <a:cs typeface="Arial" charset="0"/>
              </a:rPr>
              <a:t> (1867-1943) who encouraged fellow artists to look to their own backyard for inspiration.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did just this, painting </a:t>
            </a:r>
            <a:r>
              <a:rPr lang="en-AU" sz="1100" kern="1200" dirty="0" err="1">
                <a:solidFill>
                  <a:schemeClr val="tx1"/>
                </a:solidFill>
                <a:effectLst/>
                <a:latin typeface="Arial" charset="0"/>
                <a:ea typeface="Arial" charset="0"/>
                <a:cs typeface="Arial" charset="0"/>
              </a:rPr>
              <a:t>Torana</a:t>
            </a:r>
            <a:r>
              <a:rPr lang="en-AU" sz="1100" kern="1200" dirty="0">
                <a:solidFill>
                  <a:schemeClr val="tx1"/>
                </a:solidFill>
                <a:effectLst/>
                <a:latin typeface="Arial" charset="0"/>
                <a:ea typeface="Arial" charset="0"/>
                <a:cs typeface="Arial" charset="0"/>
              </a:rPr>
              <a:t> cars in his backyard. Create a painting that takes inspiration from objects in your own backyard.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charset="0"/>
              <a:ea typeface="Arial" charset="0"/>
              <a:cs typeface="Arial" charset="0"/>
            </a:endParaRPr>
          </a:p>
          <a:p>
            <a:r>
              <a:rPr lang="en-AU" sz="1100" dirty="0">
                <a:latin typeface="Arial" charset="0"/>
                <a:ea typeface="Arial" charset="0"/>
                <a:cs typeface="Arial" charset="0"/>
              </a:rPr>
              <a:t>Create a painting that captures a memorable moment in your life.</a:t>
            </a:r>
            <a:endParaRPr lang="en-GB" sz="11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3</a:t>
            </a:fld>
            <a:endParaRPr lang="en-AU"/>
          </a:p>
        </p:txBody>
      </p:sp>
      <p:sp>
        <p:nvSpPr>
          <p:cNvPr id="5" name="Rectangle 4"/>
          <p:cNvSpPr/>
          <p:nvPr/>
        </p:nvSpPr>
        <p:spPr>
          <a:xfrm>
            <a:off x="680562" y="4630880"/>
            <a:ext cx="5444490" cy="2123658"/>
          </a:xfrm>
          <a:prstGeom prst="rect">
            <a:avLst/>
          </a:prstGeom>
        </p:spPr>
        <p:txBody>
          <a:bodyPr wrap="square">
            <a:spAutoFit/>
          </a:bodyPr>
          <a:lstStyle/>
          <a:p>
            <a:pPr defTabSz="914400">
              <a:defRPr/>
            </a:pPr>
            <a:r>
              <a:rPr lang="en-AU" sz="1100" dirty="0">
                <a:latin typeface="Arial" charset="0"/>
                <a:ea typeface="Arial" charset="0"/>
                <a:cs typeface="Arial" charset="0"/>
              </a:rPr>
              <a:t>‘</a:t>
            </a:r>
            <a:r>
              <a:rPr lang="en-AU" sz="1100" dirty="0" err="1">
                <a:latin typeface="Arial" charset="0"/>
                <a:ea typeface="Arial" charset="0"/>
                <a:cs typeface="Arial" charset="0"/>
              </a:rPr>
              <a:t>Quilty</a:t>
            </a:r>
            <a:r>
              <a:rPr lang="en-AU" sz="1100" dirty="0">
                <a:latin typeface="Arial" charset="0"/>
                <a:ea typeface="Arial" charset="0"/>
                <a:cs typeface="Arial" charset="0"/>
              </a:rPr>
              <a:t> works from life. He has painted birds, cars, his friends and his family. His son Joe has been the subject of his father’s work. As a squalling newborn, Joe’s cry is rendered in paint so loud you need ear muffs. Painted as a hamburger, Joe – aka Joe-burger – collapses the experience of being a parent with popular culture’</a:t>
            </a:r>
          </a:p>
          <a:p>
            <a:pPr defTabSz="914400">
              <a:defRPr/>
            </a:pPr>
            <a:r>
              <a:rPr lang="en-AU" sz="1100" dirty="0">
                <a:latin typeface="Arial" charset="0"/>
                <a:ea typeface="Arial" charset="0"/>
                <a:cs typeface="Arial" charset="0"/>
              </a:rPr>
              <a:t>– </a:t>
            </a:r>
            <a:r>
              <a:rPr lang="en-AU" sz="1100" dirty="0" err="1">
                <a:latin typeface="Arial" charset="0"/>
                <a:ea typeface="Arial" charset="0"/>
                <a:cs typeface="Arial" charset="0"/>
              </a:rPr>
              <a:t>Dr.</a:t>
            </a:r>
            <a:r>
              <a:rPr lang="en-AU" sz="1100" dirty="0">
                <a:latin typeface="Arial" charset="0"/>
                <a:ea typeface="Arial" charset="0"/>
                <a:cs typeface="Arial" charset="0"/>
              </a:rPr>
              <a:t> Lisa Slade, </a:t>
            </a:r>
            <a:r>
              <a:rPr lang="en-AU" sz="1100" i="1" dirty="0">
                <a:latin typeface="Arial" charset="0"/>
                <a:ea typeface="Arial" charset="0"/>
                <a:cs typeface="Arial" charset="0"/>
              </a:rPr>
              <a:t>Painting with Purpose</a:t>
            </a:r>
            <a:r>
              <a:rPr lang="en-AU" sz="1100" dirty="0">
                <a:latin typeface="Arial" charset="0"/>
                <a:ea typeface="Arial" charset="0"/>
                <a:cs typeface="Arial" charset="0"/>
              </a:rPr>
              <a:t>, InDaily, February 2019</a:t>
            </a:r>
          </a:p>
          <a:p>
            <a:pPr defTabSz="914400">
              <a:defRPr/>
            </a:pPr>
            <a:endParaRPr lang="en-AU" sz="1100" dirty="0">
              <a:latin typeface="Arial" charset="0"/>
              <a:ea typeface="Arial" charset="0"/>
              <a:cs typeface="Arial" charset="0"/>
            </a:endParaRPr>
          </a:p>
          <a:p>
            <a:pPr defTabSz="914400">
              <a:defRPr/>
            </a:pPr>
            <a:r>
              <a:rPr lang="en-AU" sz="1100" dirty="0">
                <a:latin typeface="Arial" charset="0"/>
                <a:ea typeface="Arial" charset="0"/>
                <a:cs typeface="Arial" charset="0"/>
              </a:rPr>
              <a:t>German born British painter Frank </a:t>
            </a:r>
            <a:r>
              <a:rPr lang="en-AU" sz="1100" dirty="0" err="1">
                <a:latin typeface="Arial" charset="0"/>
                <a:ea typeface="Arial" charset="0"/>
                <a:cs typeface="Arial" charset="0"/>
              </a:rPr>
              <a:t>Auerbach</a:t>
            </a:r>
            <a:r>
              <a:rPr lang="en-AU" sz="1100" dirty="0">
                <a:latin typeface="Arial" charset="0"/>
                <a:ea typeface="Arial" charset="0"/>
                <a:cs typeface="Arial" charset="0"/>
              </a:rPr>
              <a:t> is one of </a:t>
            </a:r>
            <a:r>
              <a:rPr lang="en-AU" sz="1100" dirty="0" err="1">
                <a:latin typeface="Arial" charset="0"/>
                <a:ea typeface="Arial" charset="0"/>
                <a:cs typeface="Arial" charset="0"/>
              </a:rPr>
              <a:t>Quilty’s</a:t>
            </a:r>
            <a:r>
              <a:rPr lang="en-AU" sz="1100" dirty="0">
                <a:latin typeface="Arial" charset="0"/>
                <a:ea typeface="Arial" charset="0"/>
                <a:cs typeface="Arial" charset="0"/>
              </a:rPr>
              <a:t> heroes. ‘</a:t>
            </a:r>
            <a:r>
              <a:rPr lang="en-GB" sz="1100" dirty="0" err="1">
                <a:latin typeface="Arial" charset="0"/>
                <a:ea typeface="Arial" charset="0"/>
                <a:cs typeface="Arial" charset="0"/>
              </a:rPr>
              <a:t>Auerbach</a:t>
            </a:r>
            <a:r>
              <a:rPr lang="en-GB" sz="1100" dirty="0">
                <a:latin typeface="Arial" charset="0"/>
                <a:ea typeface="Arial" charset="0"/>
                <a:cs typeface="Arial" charset="0"/>
              </a:rPr>
              <a:t> was using paint obsessively and by painting his local environment so tirelessly he quietly claimed back paint as a viable medium of communication in the new digital era. </a:t>
            </a:r>
            <a:r>
              <a:rPr lang="en-GB" sz="1100" dirty="0" err="1">
                <a:latin typeface="Arial" charset="0"/>
                <a:ea typeface="Arial" charset="0"/>
                <a:cs typeface="Arial" charset="0"/>
              </a:rPr>
              <a:t>Auerbach</a:t>
            </a:r>
            <a:r>
              <a:rPr lang="en-GB" sz="1100" dirty="0">
                <a:latin typeface="Arial" charset="0"/>
                <a:ea typeface="Arial" charset="0"/>
                <a:cs typeface="Arial" charset="0"/>
              </a:rPr>
              <a:t> is one of my heroes’. </a:t>
            </a:r>
          </a:p>
          <a:p>
            <a:pPr defTabSz="914400">
              <a:defRPr/>
            </a:pPr>
            <a:r>
              <a:rPr lang="en-GB" sz="1100" dirty="0">
                <a:latin typeface="Arial" charset="0"/>
                <a:ea typeface="Arial" charset="0"/>
                <a:cs typeface="Arial" charset="0"/>
              </a:rPr>
              <a:t>– Art Gallery of New South Wales, The art that made me: Ben </a:t>
            </a:r>
            <a:r>
              <a:rPr lang="en-GB" sz="1100" dirty="0" err="1">
                <a:latin typeface="Arial" charset="0"/>
                <a:ea typeface="Arial" charset="0"/>
                <a:cs typeface="Arial" charset="0"/>
              </a:rPr>
              <a:t>Quilty</a:t>
            </a:r>
            <a:r>
              <a:rPr lang="en-GB" sz="1100" dirty="0">
                <a:latin typeface="Arial" charset="0"/>
                <a:ea typeface="Arial" charset="0"/>
                <a:cs typeface="Arial" charset="0"/>
              </a:rPr>
              <a:t>. </a:t>
            </a:r>
          </a:p>
          <a:p>
            <a:pPr defTabSz="914400">
              <a:defRPr/>
            </a:pPr>
            <a:endParaRPr lang="en-GB" sz="1100" dirty="0">
              <a:latin typeface="Arial" charset="0"/>
              <a:ea typeface="Arial" charset="0"/>
              <a:cs typeface="Arial" charset="0"/>
            </a:endParaRPr>
          </a:p>
        </p:txBody>
      </p:sp>
    </p:spTree>
    <p:extLst>
      <p:ext uri="{BB962C8B-B14F-4D97-AF65-F5344CB8AC3E}">
        <p14:creationId xmlns:p14="http://schemas.microsoft.com/office/powerpoint/2010/main" val="165506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968375"/>
            <a:ext cx="4471987" cy="3354388"/>
          </a:xfrm>
        </p:spPr>
      </p:sp>
      <p:sp>
        <p:nvSpPr>
          <p:cNvPr id="3" name="Notes Placeholder 2"/>
          <p:cNvSpPr>
            <a:spLocks noGrp="1"/>
          </p:cNvSpPr>
          <p:nvPr>
            <p:ph type="body" idx="1"/>
          </p:nvPr>
        </p:nvSpPr>
        <p:spPr>
          <a:xfrm>
            <a:off x="680562" y="4638954"/>
            <a:ext cx="5444490" cy="1637279"/>
          </a:xfrm>
          <a:ln w="28575">
            <a:noFill/>
          </a:ln>
        </p:spPr>
        <p:txBody>
          <a:bodyPr/>
          <a:lstStyle/>
          <a:p>
            <a:br>
              <a:rPr lang="en-AU" sz="1100" i="1" kern="1200" dirty="0">
                <a:solidFill>
                  <a:schemeClr val="tx1"/>
                </a:solidFill>
                <a:effectLst/>
                <a:latin typeface="Arial" charset="0"/>
                <a:ea typeface="Arial" charset="0"/>
                <a:cs typeface="Arial" charset="0"/>
              </a:rPr>
            </a:br>
            <a:r>
              <a:rPr lang="en-AU" sz="1100" i="1" kern="1200" dirty="0">
                <a:solidFill>
                  <a:schemeClr val="tx1"/>
                </a:solidFill>
                <a:effectLst/>
                <a:latin typeface="Arial" charset="0"/>
                <a:ea typeface="Arial" charset="0"/>
                <a:cs typeface="Arial" charset="0"/>
              </a:rPr>
              <a:t>After Afghanistan</a:t>
            </a:r>
            <a:r>
              <a:rPr lang="en-AU" sz="1100" kern="1200" dirty="0">
                <a:solidFill>
                  <a:schemeClr val="tx1"/>
                </a:solidFill>
                <a:effectLst/>
                <a:latin typeface="Arial" charset="0"/>
                <a:ea typeface="Arial" charset="0"/>
                <a:cs typeface="Arial" charset="0"/>
              </a:rPr>
              <a:t> is a series of 21 highly charged portraits and landscapes. These works depict the state of mind of the soldier and the emotional damage caused by war. After his consignment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invited soldiers to his studio in Australia to have their portrait painted while they spoke of their experiences. From these stories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learnt that many soldiers were suffering from PTSD as a result of serving in Afghanistan, a reality of war that has remained largely untouched by commissioned war artists. </a:t>
            </a:r>
            <a:endParaRPr lang="en-GB" sz="1100" kern="1200" dirty="0">
              <a:solidFill>
                <a:schemeClr val="tx1"/>
              </a:solidFill>
              <a:effectLst/>
              <a:latin typeface="Arial" charset="0"/>
              <a:ea typeface="Arial" charset="0"/>
              <a:cs typeface="Arial" charset="0"/>
            </a:endParaRPr>
          </a:p>
          <a:p>
            <a:r>
              <a:rPr lang="en-AU" sz="1100" kern="1200" dirty="0">
                <a:solidFill>
                  <a:schemeClr val="tx1"/>
                </a:solidFill>
                <a:effectLst/>
                <a:latin typeface="Arial" charset="0"/>
                <a:ea typeface="Arial" charset="0"/>
                <a:cs typeface="Arial" charset="0"/>
              </a:rPr>
              <a:t> </a:t>
            </a:r>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4</a:t>
            </a:fld>
            <a:endParaRPr lang="en-AU"/>
          </a:p>
        </p:txBody>
      </p:sp>
      <p:sp>
        <p:nvSpPr>
          <p:cNvPr id="5" name="Notes Placeholder 2">
            <a:extLst>
              <a:ext uri="{FF2B5EF4-FFF2-40B4-BE49-F238E27FC236}">
                <a16:creationId xmlns:a16="http://schemas.microsoft.com/office/drawing/2014/main" id="{73A66681-A217-40BA-919A-A410E8722C31}"/>
              </a:ext>
            </a:extLst>
          </p:cNvPr>
          <p:cNvSpPr txBox="1">
            <a:spLocks/>
          </p:cNvSpPr>
          <p:nvPr/>
        </p:nvSpPr>
        <p:spPr>
          <a:xfrm>
            <a:off x="680562" y="6639790"/>
            <a:ext cx="5444490" cy="1665840"/>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sz="1100" b="1" dirty="0">
                <a:latin typeface="Arial" charset="0"/>
                <a:ea typeface="Arial" charset="0"/>
                <a:cs typeface="Arial" charset="0"/>
              </a:rPr>
              <a:t>Responding </a:t>
            </a:r>
            <a:endParaRPr lang="en-GB" sz="1100" dirty="0">
              <a:latin typeface="Arial" charset="0"/>
              <a:ea typeface="Arial" charset="0"/>
              <a:cs typeface="Arial" charset="0"/>
            </a:endParaRPr>
          </a:p>
          <a:p>
            <a:r>
              <a:rPr lang="en-AU" sz="1100" dirty="0">
                <a:latin typeface="Arial" charset="0"/>
                <a:ea typeface="Arial" charset="0"/>
                <a:cs typeface="Arial" charset="0"/>
              </a:rPr>
              <a:t>How has </a:t>
            </a:r>
            <a:r>
              <a:rPr lang="en-AU" sz="1100" dirty="0" err="1">
                <a:latin typeface="Arial" charset="0"/>
                <a:ea typeface="Arial" charset="0"/>
                <a:cs typeface="Arial" charset="0"/>
              </a:rPr>
              <a:t>Quilty</a:t>
            </a:r>
            <a:r>
              <a:rPr lang="en-AU" sz="1100" dirty="0">
                <a:latin typeface="Arial" charset="0"/>
                <a:ea typeface="Arial" charset="0"/>
                <a:cs typeface="Arial" charset="0"/>
              </a:rPr>
              <a:t> captured the aftermath of these soldiers’ experiences? Compare these portraits to those of soldiers from World War II. How do these depictions differ? Tip: Look at works by Stella Bowen, Ivor Hele, Nora </a:t>
            </a:r>
            <a:r>
              <a:rPr lang="en-AU" sz="1100" dirty="0" err="1">
                <a:latin typeface="Arial" charset="0"/>
                <a:ea typeface="Arial" charset="0"/>
                <a:cs typeface="Arial" charset="0"/>
              </a:rPr>
              <a:t>Heysen</a:t>
            </a:r>
            <a:r>
              <a:rPr lang="en-AU" sz="1100" dirty="0">
                <a:latin typeface="Arial" charset="0"/>
                <a:ea typeface="Arial" charset="0"/>
                <a:cs typeface="Arial" charset="0"/>
              </a:rPr>
              <a:t> and H. </a:t>
            </a:r>
            <a:r>
              <a:rPr lang="en-AU" sz="1100" dirty="0" err="1">
                <a:latin typeface="Arial" charset="0"/>
                <a:ea typeface="Arial" charset="0"/>
                <a:cs typeface="Arial" charset="0"/>
              </a:rPr>
              <a:t>Septimus</a:t>
            </a:r>
            <a:r>
              <a:rPr lang="en-AU" sz="1100" dirty="0">
                <a:latin typeface="Arial" charset="0"/>
                <a:ea typeface="Arial" charset="0"/>
                <a:cs typeface="Arial" charset="0"/>
              </a:rPr>
              <a:t> Power. </a:t>
            </a:r>
          </a:p>
          <a:p>
            <a:endParaRPr lang="en-AU" sz="1100" dirty="0">
              <a:latin typeface="Arial" charset="0"/>
              <a:ea typeface="Arial" charset="0"/>
              <a:cs typeface="Arial" charset="0"/>
            </a:endParaRPr>
          </a:p>
          <a:p>
            <a:pPr>
              <a:defRPr/>
            </a:pPr>
            <a:r>
              <a:rPr lang="en-AU" sz="1100" i="1" dirty="0">
                <a:latin typeface="Arial" charset="0"/>
                <a:ea typeface="Arial" charset="0"/>
                <a:cs typeface="Arial" charset="0"/>
              </a:rPr>
              <a:t>‘</a:t>
            </a:r>
            <a:r>
              <a:rPr lang="en-AU" sz="1100" i="1" dirty="0" err="1">
                <a:latin typeface="Arial" charset="0"/>
                <a:ea typeface="Arial" charset="0"/>
                <a:cs typeface="Arial" charset="0"/>
              </a:rPr>
              <a:t>Quilty</a:t>
            </a:r>
            <a:r>
              <a:rPr lang="en-AU" sz="1100" i="1" dirty="0">
                <a:latin typeface="Arial" charset="0"/>
                <a:ea typeface="Arial" charset="0"/>
                <a:cs typeface="Arial" charset="0"/>
              </a:rPr>
              <a:t> is an advocate for art’s role as a channel for compassion’</a:t>
            </a:r>
            <a:r>
              <a:rPr lang="en-AU" sz="1100" dirty="0">
                <a:latin typeface="Arial" charset="0"/>
                <a:ea typeface="Arial" charset="0"/>
                <a:cs typeface="Arial" charset="0"/>
              </a:rPr>
              <a:t>. Use works of art by </a:t>
            </a:r>
            <a:r>
              <a:rPr lang="en-AU" sz="1100" dirty="0" err="1">
                <a:latin typeface="Arial" charset="0"/>
                <a:ea typeface="Arial" charset="0"/>
                <a:cs typeface="Arial" charset="0"/>
              </a:rPr>
              <a:t>Quilty</a:t>
            </a:r>
            <a:r>
              <a:rPr lang="en-AU" sz="1100" dirty="0">
                <a:latin typeface="Arial" charset="0"/>
                <a:ea typeface="Arial" charset="0"/>
                <a:cs typeface="Arial" charset="0"/>
              </a:rPr>
              <a:t> to argue that art is a channel for compassion.</a:t>
            </a:r>
            <a:endParaRPr lang="en-GB" sz="1100" dirty="0">
              <a:latin typeface="Arial" charset="0"/>
              <a:ea typeface="Arial" charset="0"/>
              <a:cs typeface="Arial" charset="0"/>
            </a:endParaRPr>
          </a:p>
          <a:p>
            <a:endParaRPr lang="en-GB" dirty="0"/>
          </a:p>
          <a:p>
            <a:endParaRPr lang="en-US" dirty="0"/>
          </a:p>
        </p:txBody>
      </p:sp>
    </p:spTree>
    <p:extLst>
      <p:ext uri="{BB962C8B-B14F-4D97-AF65-F5344CB8AC3E}">
        <p14:creationId xmlns:p14="http://schemas.microsoft.com/office/powerpoint/2010/main" val="230498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6"/>
            <a:ext cx="5444490" cy="3934572"/>
          </a:xfrm>
          <a:ln w="28575">
            <a:solidFill>
              <a:schemeClr val="tx1"/>
            </a:solidFill>
          </a:ln>
        </p:spPr>
        <p:txBody>
          <a:bodyPr/>
          <a:lstStyle/>
          <a:p>
            <a:br>
              <a:rPr lang="en-GB" sz="1100" b="1" kern="1200" dirty="0">
                <a:solidFill>
                  <a:schemeClr val="tx1"/>
                </a:solidFill>
                <a:effectLst/>
                <a:latin typeface="Arial" charset="0"/>
                <a:ea typeface="Arial" charset="0"/>
                <a:cs typeface="Arial" charset="0"/>
              </a:rPr>
            </a:br>
            <a:r>
              <a:rPr lang="en-GB" sz="1100" b="1" kern="1200" dirty="0">
                <a:solidFill>
                  <a:schemeClr val="tx1"/>
                </a:solidFill>
                <a:effectLst/>
                <a:latin typeface="Arial" charset="0"/>
                <a:ea typeface="Arial" charset="0"/>
                <a:cs typeface="Arial" charset="0"/>
              </a:rPr>
              <a:t>Responding</a:t>
            </a:r>
            <a:r>
              <a:rPr lang="en-GB" sz="1100" b="1" kern="1200" baseline="0" dirty="0">
                <a:solidFill>
                  <a:schemeClr val="tx1"/>
                </a:solidFill>
                <a:effectLst/>
                <a:latin typeface="Arial" charset="0"/>
                <a:ea typeface="Arial" charset="0"/>
                <a:cs typeface="Arial" charset="0"/>
              </a:rPr>
              <a:t> </a:t>
            </a:r>
            <a:endParaRPr lang="en-GB" sz="1100" b="1" kern="1200" dirty="0">
              <a:solidFill>
                <a:schemeClr val="tx1"/>
              </a:solidFill>
              <a:effectLst/>
              <a:latin typeface="Arial" charset="0"/>
              <a:ea typeface="Arial" charset="0"/>
              <a:cs typeface="Arial" charset="0"/>
            </a:endParaRPr>
          </a:p>
          <a:p>
            <a:r>
              <a:rPr lang="en-GB" sz="1100" kern="1200" dirty="0">
                <a:solidFill>
                  <a:schemeClr val="tx1"/>
                </a:solidFill>
                <a:effectLst/>
                <a:latin typeface="Arial" charset="0"/>
                <a:ea typeface="Arial" charset="0"/>
                <a:cs typeface="Arial" charset="0"/>
              </a:rPr>
              <a:t>Official war artists are commissioned by the Australian War Memorial and play a significant role in Australia’s interpretation of wartime history. Investigate Australian war artists who have been commissioned under this scheme since the First World War to today. How has their role and style changed over time? </a:t>
            </a:r>
          </a:p>
          <a:p>
            <a:endParaRPr lang="en-GB" sz="1100" dirty="0">
              <a:latin typeface="Arial" charset="0"/>
              <a:ea typeface="Arial" charset="0"/>
              <a:cs typeface="Arial" charset="0"/>
            </a:endParaRPr>
          </a:p>
          <a:p>
            <a:r>
              <a:rPr lang="en-GB" sz="1100" kern="1200" dirty="0">
                <a:solidFill>
                  <a:schemeClr val="tx1"/>
                </a:solidFill>
                <a:effectLst/>
                <a:latin typeface="Arial" charset="0"/>
                <a:ea typeface="Arial" charset="0"/>
                <a:cs typeface="Arial" charset="0"/>
              </a:rPr>
              <a:t>Considering the digital world in which we live, does the Australian War Memorial need to continue to engage with artists? Divide the class and conduct a debate with the topic ‘</a:t>
            </a:r>
            <a:r>
              <a:rPr lang="en-GB" sz="1100" i="1" kern="1200" dirty="0">
                <a:solidFill>
                  <a:schemeClr val="tx1"/>
                </a:solidFill>
                <a:effectLst/>
                <a:latin typeface="Arial" charset="0"/>
                <a:ea typeface="Arial" charset="0"/>
                <a:cs typeface="Arial" charset="0"/>
              </a:rPr>
              <a:t>The Australian War Memorial needs to continue funding for official war artists’</a:t>
            </a:r>
            <a:r>
              <a:rPr lang="en-GB" sz="1100" kern="1200" dirty="0">
                <a:solidFill>
                  <a:schemeClr val="tx1"/>
                </a:solidFill>
                <a:effectLst/>
                <a:latin typeface="Arial" charset="0"/>
                <a:ea typeface="Arial" charset="0"/>
                <a:cs typeface="Arial" charset="0"/>
              </a:rPr>
              <a:t>. Use a variety of artists to support your arguments for and against. </a:t>
            </a:r>
            <a:br>
              <a:rPr lang="en-GB" sz="1100" kern="1200" dirty="0">
                <a:solidFill>
                  <a:schemeClr val="tx1"/>
                </a:solidFill>
                <a:effectLst/>
                <a:latin typeface="Arial" charset="0"/>
                <a:ea typeface="Arial" charset="0"/>
                <a:cs typeface="Arial" charset="0"/>
              </a:rPr>
            </a:br>
            <a:endParaRPr lang="en-GB" sz="1100" kern="1200" dirty="0">
              <a:solidFill>
                <a:schemeClr val="tx1"/>
              </a:solidFill>
              <a:effectLst/>
              <a:latin typeface="Arial" charset="0"/>
              <a:ea typeface="Arial" charset="0"/>
              <a:cs typeface="Arial" charset="0"/>
            </a:endParaRPr>
          </a:p>
          <a:p>
            <a:r>
              <a:rPr lang="en-AU" sz="1100" kern="1200" dirty="0">
                <a:solidFill>
                  <a:schemeClr val="tx1"/>
                </a:solidFill>
                <a:effectLst/>
                <a:latin typeface="Arial" charset="0"/>
                <a:ea typeface="Arial" charset="0"/>
                <a:cs typeface="Arial" charset="0"/>
              </a:rPr>
              <a:t>Discuss the following statement: ‘</a:t>
            </a:r>
            <a:r>
              <a:rPr lang="en-AU" sz="1100" i="1" kern="1200" dirty="0">
                <a:solidFill>
                  <a:schemeClr val="tx1"/>
                </a:solidFill>
                <a:effectLst/>
                <a:latin typeface="Arial" charset="0"/>
                <a:ea typeface="Arial" charset="0"/>
                <a:cs typeface="Arial" charset="0"/>
              </a:rPr>
              <a:t>Artists have the power to portray the chaos, calamity and reality of war’</a:t>
            </a:r>
            <a:r>
              <a:rPr lang="en-AU" sz="1100" kern="1200" dirty="0">
                <a:solidFill>
                  <a:schemeClr val="tx1"/>
                </a:solidFill>
                <a:effectLst/>
                <a:latin typeface="Arial" charset="0"/>
                <a:ea typeface="Arial" charset="0"/>
                <a:cs typeface="Arial" charset="0"/>
              </a:rPr>
              <a:t>. Use works of art by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and German artist Otto Dix to support your argument. </a:t>
            </a:r>
            <a:endParaRPr lang="en-GB" sz="1100" kern="1200" dirty="0">
              <a:solidFill>
                <a:schemeClr val="tx1"/>
              </a:solidFill>
              <a:effectLst/>
              <a:latin typeface="Arial" charset="0"/>
              <a:ea typeface="Arial" charset="0"/>
              <a:cs typeface="Arial" charset="0"/>
            </a:endParaRPr>
          </a:p>
          <a:p>
            <a:r>
              <a:rPr lang="en-AU" sz="1100" b="1" kern="1200" dirty="0">
                <a:solidFill>
                  <a:schemeClr val="tx1"/>
                </a:solidFill>
                <a:effectLst/>
                <a:latin typeface="Arial" charset="0"/>
                <a:ea typeface="Arial" charset="0"/>
                <a:cs typeface="Arial" charset="0"/>
              </a:rPr>
              <a:t> </a:t>
            </a:r>
            <a:endParaRPr lang="en-GB" sz="1100" kern="1200" dirty="0">
              <a:solidFill>
                <a:schemeClr val="tx1"/>
              </a:solidFill>
              <a:effectLst/>
              <a:latin typeface="Arial" charset="0"/>
              <a:ea typeface="Arial" charset="0"/>
              <a:cs typeface="Arial" charset="0"/>
            </a:endParaRPr>
          </a:p>
          <a:p>
            <a:r>
              <a:rPr lang="en-GB" sz="1100" kern="1200" dirty="0">
                <a:solidFill>
                  <a:schemeClr val="tx1"/>
                </a:solidFill>
                <a:effectLst/>
                <a:latin typeface="Arial" charset="0"/>
                <a:ea typeface="Arial" charset="0"/>
                <a:cs typeface="Arial" charset="0"/>
              </a:rPr>
              <a:t>Examine the work of British artists Lucian Freud and Francis Bacon. Compare their works to portraits by </a:t>
            </a:r>
            <a:r>
              <a:rPr lang="en-GB" sz="1100" kern="1200" dirty="0" err="1">
                <a:solidFill>
                  <a:schemeClr val="tx1"/>
                </a:solidFill>
                <a:effectLst/>
                <a:latin typeface="Arial" charset="0"/>
                <a:ea typeface="Arial" charset="0"/>
                <a:cs typeface="Arial" charset="0"/>
              </a:rPr>
              <a:t>Quilty</a:t>
            </a:r>
            <a:r>
              <a:rPr lang="en-GB" sz="1100" kern="1200" dirty="0">
                <a:solidFill>
                  <a:schemeClr val="tx1"/>
                </a:solidFill>
                <a:effectLst/>
                <a:latin typeface="Arial" charset="0"/>
                <a:ea typeface="Arial" charset="0"/>
                <a:cs typeface="Arial" charset="0"/>
              </a:rPr>
              <a:t>. Discuss how all three artists communicate powerful emotions in the creation of psychological portraits. </a:t>
            </a: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5</a:t>
            </a:fld>
            <a:endParaRPr lang="en-AU"/>
          </a:p>
        </p:txBody>
      </p:sp>
    </p:spTree>
    <p:extLst>
      <p:ext uri="{BB962C8B-B14F-4D97-AF65-F5344CB8AC3E}">
        <p14:creationId xmlns:p14="http://schemas.microsoft.com/office/powerpoint/2010/main" val="207664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858838"/>
            <a:ext cx="4471987" cy="3354387"/>
          </a:xfrm>
        </p:spPr>
      </p:sp>
      <p:sp>
        <p:nvSpPr>
          <p:cNvPr id="3" name="Notes Placeholder 2"/>
          <p:cNvSpPr>
            <a:spLocks noGrp="1"/>
          </p:cNvSpPr>
          <p:nvPr>
            <p:ph type="body" idx="1"/>
          </p:nvPr>
        </p:nvSpPr>
        <p:spPr>
          <a:xfrm>
            <a:off x="680561" y="5229639"/>
            <a:ext cx="5444490" cy="3730994"/>
          </a:xfrm>
          <a:ln w="28575"/>
        </p:spPr>
        <p:style>
          <a:lnRef idx="2">
            <a:schemeClr val="dk1"/>
          </a:lnRef>
          <a:fillRef idx="1">
            <a:schemeClr val="lt1"/>
          </a:fillRef>
          <a:effectRef idx="0">
            <a:schemeClr val="dk1"/>
          </a:effectRef>
          <a:fontRef idx="minor">
            <a:schemeClr val="dk1"/>
          </a:fontRef>
        </p:style>
        <p:txBody>
          <a:bodyPr/>
          <a:lstStyle/>
          <a:p>
            <a:br>
              <a:rPr lang="en-AU" sz="1100" b="1" kern="1200" dirty="0">
                <a:effectLst/>
                <a:latin typeface="Arial" charset="0"/>
                <a:ea typeface="Arial" charset="0"/>
                <a:cs typeface="Arial" charset="0"/>
              </a:rPr>
            </a:br>
            <a:r>
              <a:rPr lang="en-AU" sz="1100" b="1" kern="1200" dirty="0">
                <a:effectLst/>
                <a:latin typeface="Arial" charset="0"/>
                <a:ea typeface="Arial" charset="0"/>
                <a:cs typeface="Arial" charset="0"/>
              </a:rPr>
              <a:t>Making</a:t>
            </a:r>
            <a:r>
              <a:rPr lang="en-AU" sz="1100" kern="1200" dirty="0">
                <a:effectLst/>
                <a:latin typeface="Arial" charset="0"/>
                <a:ea typeface="Arial" charset="0"/>
                <a:cs typeface="Arial" charset="0"/>
              </a:rPr>
              <a:t> </a:t>
            </a:r>
            <a:br>
              <a:rPr lang="en-AU" sz="1100" kern="1200" dirty="0">
                <a:effectLst/>
                <a:latin typeface="Arial" charset="0"/>
                <a:ea typeface="Arial" charset="0"/>
                <a:cs typeface="Arial" charset="0"/>
              </a:rPr>
            </a:br>
            <a:r>
              <a:rPr lang="en-AU" sz="1100" kern="1200" dirty="0">
                <a:effectLst/>
                <a:latin typeface="Arial" charset="0"/>
                <a:ea typeface="Arial" charset="0"/>
                <a:cs typeface="Arial" charset="0"/>
              </a:rPr>
              <a:t>In 2014, </a:t>
            </a:r>
            <a:r>
              <a:rPr lang="en-AU" sz="1100" kern="1200" dirty="0" err="1">
                <a:effectLst/>
                <a:latin typeface="Arial" charset="0"/>
                <a:ea typeface="Arial" charset="0"/>
                <a:cs typeface="Arial" charset="0"/>
              </a:rPr>
              <a:t>Quilty</a:t>
            </a:r>
            <a:r>
              <a:rPr lang="en-AU" sz="1100" kern="1200" dirty="0">
                <a:effectLst/>
                <a:latin typeface="Arial" charset="0"/>
                <a:ea typeface="Arial" charset="0"/>
                <a:cs typeface="Arial" charset="0"/>
              </a:rPr>
              <a:t> created a number of portraits of his family and friends with exaggerated or elongated features. </a:t>
            </a:r>
            <a:r>
              <a:rPr lang="en-GB" sz="1100" kern="1200" dirty="0" err="1">
                <a:effectLst/>
                <a:latin typeface="Arial" charset="0"/>
                <a:ea typeface="Arial" charset="0"/>
                <a:cs typeface="Arial" charset="0"/>
              </a:rPr>
              <a:t>Quilty</a:t>
            </a:r>
            <a:r>
              <a:rPr lang="en-GB" sz="1100" kern="1200" dirty="0">
                <a:effectLst/>
                <a:latin typeface="Arial" charset="0"/>
                <a:ea typeface="Arial" charset="0"/>
                <a:cs typeface="Arial" charset="0"/>
              </a:rPr>
              <a:t> asked his children Joe and Olivia to direct these distortions; their choices, he stated, were ‘as good as anyone’s when trying to describe the insanity of contemporary </a:t>
            </a:r>
            <a:r>
              <a:rPr lang="en-GB" sz="1100" kern="1200" dirty="0" err="1">
                <a:effectLst/>
                <a:latin typeface="Arial" charset="0"/>
                <a:ea typeface="Arial" charset="0"/>
                <a:cs typeface="Arial" charset="0"/>
              </a:rPr>
              <a:t>humansʼ</a:t>
            </a:r>
            <a:r>
              <a:rPr lang="en-GB" sz="1100" kern="1200" dirty="0">
                <a:effectLst/>
                <a:latin typeface="Arial" charset="0"/>
                <a:ea typeface="Arial" charset="0"/>
                <a:cs typeface="Arial" charset="0"/>
              </a:rPr>
              <a:t>. Create a distorted portrait of a family member. Write each feature on separate pieces of paper, select one feature at random and modify your portrait accordingly.  </a:t>
            </a:r>
          </a:p>
          <a:p>
            <a:endParaRPr lang="en-GB" sz="1100" kern="1200" dirty="0">
              <a:solidFill>
                <a:srgbClr val="FF0000"/>
              </a:solidFill>
              <a:effectLst/>
              <a:latin typeface="Arial" charset="0"/>
              <a:ea typeface="Arial" charset="0"/>
              <a:cs typeface="Arial" charset="0"/>
            </a:endParaRPr>
          </a:p>
          <a:p>
            <a:r>
              <a:rPr lang="en-GB" sz="1100" kern="1200" dirty="0">
                <a:solidFill>
                  <a:schemeClr val="dk1"/>
                </a:solidFill>
                <a:effectLst/>
                <a:latin typeface="Arial" charset="0"/>
                <a:ea typeface="Arial" charset="0"/>
                <a:cs typeface="Arial" charset="0"/>
              </a:rPr>
              <a:t>Although </a:t>
            </a:r>
            <a:r>
              <a:rPr lang="en-GB" sz="1100" kern="1200" dirty="0" err="1">
                <a:solidFill>
                  <a:schemeClr val="dk1"/>
                </a:solidFill>
                <a:effectLst/>
                <a:latin typeface="Arial" charset="0"/>
                <a:ea typeface="Arial" charset="0"/>
                <a:cs typeface="Arial" charset="0"/>
              </a:rPr>
              <a:t>Quilty</a:t>
            </a:r>
            <a:r>
              <a:rPr lang="en-GB" sz="1100" kern="1200" dirty="0">
                <a:solidFill>
                  <a:schemeClr val="dk1"/>
                </a:solidFill>
                <a:effectLst/>
                <a:latin typeface="Arial" charset="0"/>
                <a:ea typeface="Arial" charset="0"/>
                <a:cs typeface="Arial" charset="0"/>
              </a:rPr>
              <a:t> is best known for his work with paint, he has also created three-dimensional works of art. In 2014, </a:t>
            </a:r>
            <a:r>
              <a:rPr lang="en-GB" sz="1100" kern="1200" dirty="0" err="1">
                <a:solidFill>
                  <a:schemeClr val="dk1"/>
                </a:solidFill>
                <a:effectLst/>
                <a:latin typeface="Arial" charset="0"/>
                <a:ea typeface="Arial" charset="0"/>
                <a:cs typeface="Arial" charset="0"/>
              </a:rPr>
              <a:t>Quilty</a:t>
            </a:r>
            <a:r>
              <a:rPr lang="en-GB" sz="1100" kern="1200" dirty="0">
                <a:solidFill>
                  <a:schemeClr val="dk1"/>
                </a:solidFill>
                <a:effectLst/>
                <a:latin typeface="Arial" charset="0"/>
                <a:ea typeface="Arial" charset="0"/>
                <a:cs typeface="Arial" charset="0"/>
              </a:rPr>
              <a:t> created a series of porcelain forms portraying misshapen faces, some with distressed expressions. These works are based on Toby Jugs or Character Jugs which often depict a well-known person, either as a full figure or the head and shoulders only. Similarly, in 1889 post-impressionist artist, Paul Gauguin (1848-1903) created </a:t>
            </a:r>
            <a:r>
              <a:rPr lang="en-GB" sz="1100" i="1" kern="1200" dirty="0">
                <a:solidFill>
                  <a:schemeClr val="dk1"/>
                </a:solidFill>
                <a:effectLst/>
                <a:latin typeface="Arial" charset="0"/>
                <a:ea typeface="Arial" charset="0"/>
                <a:cs typeface="Arial" charset="0"/>
              </a:rPr>
              <a:t>Jug in the form of a Head, Self-portrait</a:t>
            </a:r>
            <a:r>
              <a:rPr lang="en-GB" sz="1100" kern="1200" dirty="0">
                <a:solidFill>
                  <a:schemeClr val="dk1"/>
                </a:solidFill>
                <a:effectLst/>
                <a:latin typeface="Arial" charset="0"/>
                <a:ea typeface="Arial" charset="0"/>
                <a:cs typeface="Arial" charset="0"/>
              </a:rPr>
              <a:t>, after the artist had witnessed two traumatic events.  </a:t>
            </a:r>
          </a:p>
          <a:p>
            <a:endParaRPr lang="en-GB" sz="1100" kern="1200" dirty="0">
              <a:solidFill>
                <a:schemeClr val="dk1"/>
              </a:solidFill>
              <a:effectLst/>
              <a:latin typeface="Arial" charset="0"/>
              <a:ea typeface="Arial" charset="0"/>
              <a:cs typeface="Arial" charset="0"/>
            </a:endParaRPr>
          </a:p>
          <a:p>
            <a:r>
              <a:rPr lang="en-GB" sz="1100" kern="1200" dirty="0">
                <a:solidFill>
                  <a:schemeClr val="dk1"/>
                </a:solidFill>
                <a:effectLst/>
                <a:latin typeface="Arial" charset="0"/>
                <a:ea typeface="Arial" charset="0"/>
                <a:cs typeface="Arial" charset="0"/>
              </a:rPr>
              <a:t>Investigate the history of face jugs. Create a character jug using your own face pulling an exaggerated expression.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6</a:t>
            </a:fld>
            <a:endParaRPr lang="en-AU"/>
          </a:p>
        </p:txBody>
      </p:sp>
      <p:sp>
        <p:nvSpPr>
          <p:cNvPr id="5" name="Rectangle 4"/>
          <p:cNvSpPr/>
          <p:nvPr/>
        </p:nvSpPr>
        <p:spPr>
          <a:xfrm>
            <a:off x="680562" y="4459571"/>
            <a:ext cx="5444489" cy="430887"/>
          </a:xfrm>
          <a:prstGeom prst="rect">
            <a:avLst/>
          </a:prstGeom>
        </p:spPr>
        <p:txBody>
          <a:bodyPr wrap="square">
            <a:spAutoFit/>
          </a:bodyPr>
          <a:lstStyle/>
          <a:p>
            <a:pPr>
              <a:spcAft>
                <a:spcPts val="0"/>
              </a:spcAft>
            </a:pPr>
            <a:r>
              <a:rPr lang="en-GB" sz="1100" dirty="0">
                <a:solidFill>
                  <a:srgbClr val="222222"/>
                </a:solidFill>
                <a:latin typeface="Arial" charset="0"/>
                <a:ea typeface="Arial" charset="0"/>
                <a:cs typeface="Arial" charset="0"/>
              </a:rPr>
              <a:t>‘I often make paintings with the idea that I’m making a sculpture in two-dimensional form’ Ben </a:t>
            </a:r>
            <a:r>
              <a:rPr lang="en-GB" sz="1100" dirty="0" err="1">
                <a:solidFill>
                  <a:srgbClr val="222222"/>
                </a:solidFill>
                <a:latin typeface="Arial" charset="0"/>
                <a:ea typeface="Arial" charset="0"/>
                <a:cs typeface="Arial" charset="0"/>
              </a:rPr>
              <a:t>Quilty</a:t>
            </a:r>
            <a:r>
              <a:rPr lang="en-GB" sz="1100" dirty="0">
                <a:solidFill>
                  <a:srgbClr val="222222"/>
                </a:solidFill>
                <a:latin typeface="Arial" charset="0"/>
                <a:ea typeface="Arial" charset="0"/>
                <a:cs typeface="Arial" charset="0"/>
              </a:rPr>
              <a:t> - </a:t>
            </a:r>
            <a:r>
              <a:rPr lang="en-GB" sz="1100" i="1" dirty="0">
                <a:solidFill>
                  <a:srgbClr val="222222"/>
                </a:solidFill>
                <a:latin typeface="Arial" charset="0"/>
                <a:ea typeface="Arial" charset="0"/>
                <a:cs typeface="Arial" charset="0"/>
              </a:rPr>
              <a:t>The Evolution of Ben </a:t>
            </a:r>
            <a:r>
              <a:rPr lang="en-GB" sz="1100" i="1" dirty="0" err="1">
                <a:solidFill>
                  <a:srgbClr val="222222"/>
                </a:solidFill>
                <a:latin typeface="Arial" charset="0"/>
                <a:ea typeface="Arial" charset="0"/>
                <a:cs typeface="Arial" charset="0"/>
              </a:rPr>
              <a:t>Quilty</a:t>
            </a:r>
            <a:r>
              <a:rPr lang="en-GB" sz="1100" i="1" dirty="0">
                <a:solidFill>
                  <a:srgbClr val="222222"/>
                </a:solidFill>
                <a:latin typeface="Arial" charset="0"/>
                <a:ea typeface="Arial" charset="0"/>
                <a:cs typeface="Arial" charset="0"/>
              </a:rPr>
              <a:t>, </a:t>
            </a:r>
            <a:r>
              <a:rPr lang="en-GB" sz="1100" dirty="0">
                <a:solidFill>
                  <a:srgbClr val="222222"/>
                </a:solidFill>
                <a:latin typeface="Arial" charset="0"/>
                <a:ea typeface="Arial" charset="0"/>
                <a:cs typeface="Arial" charset="0"/>
              </a:rPr>
              <a:t>Broadsheet, January 2015.  </a:t>
            </a:r>
            <a:endParaRPr lang="en-GB" sz="1100" dirty="0">
              <a:effectLst/>
              <a:latin typeface="Arial" charset="0"/>
              <a:ea typeface="Arial" charset="0"/>
              <a:cs typeface="Arial" charset="0"/>
            </a:endParaRPr>
          </a:p>
        </p:txBody>
      </p:sp>
    </p:spTree>
    <p:extLst>
      <p:ext uri="{BB962C8B-B14F-4D97-AF65-F5344CB8AC3E}">
        <p14:creationId xmlns:p14="http://schemas.microsoft.com/office/powerpoint/2010/main" val="181006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Artist</a:t>
            </a:r>
            <a:r>
              <a:rPr lang="en-US" i="1" baseline="0" dirty="0">
                <a:latin typeface="Arial" charset="0"/>
                <a:ea typeface="Arial" charset="0"/>
                <a:cs typeface="Arial" charset="0"/>
              </a:rPr>
              <a:t> as Delinquent vs Activist </a:t>
            </a:r>
            <a:r>
              <a:rPr lang="en-US" baseline="0" dirty="0">
                <a:latin typeface="Arial" charset="0"/>
                <a:ea typeface="Arial" charset="0"/>
                <a:cs typeface="Arial" charset="0"/>
              </a:rPr>
              <a:t>looks at the influence of culture and society, including </a:t>
            </a:r>
            <a:r>
              <a:rPr lang="en-US" dirty="0" err="1">
                <a:latin typeface="Arial" charset="0"/>
                <a:ea typeface="Arial" charset="0"/>
                <a:cs typeface="Arial" charset="0"/>
              </a:rPr>
              <a:t>Quilty’s</a:t>
            </a:r>
            <a:r>
              <a:rPr lang="en-US" dirty="0">
                <a:latin typeface="Arial" charset="0"/>
                <a:ea typeface="Arial" charset="0"/>
                <a:cs typeface="Arial" charset="0"/>
              </a:rPr>
              <a:t> concerns </a:t>
            </a:r>
            <a:r>
              <a:rPr lang="en-US" baseline="0" dirty="0">
                <a:latin typeface="Arial" charset="0"/>
                <a:ea typeface="Arial" charset="0"/>
                <a:cs typeface="Arial" charset="0"/>
              </a:rPr>
              <a:t>with the</a:t>
            </a:r>
            <a:r>
              <a:rPr lang="en-US" dirty="0">
                <a:latin typeface="Arial" charset="0"/>
                <a:ea typeface="Arial" charset="0"/>
                <a:cs typeface="Arial" charset="0"/>
              </a:rPr>
              <a:t> </a:t>
            </a:r>
            <a:r>
              <a:rPr lang="en-US" baseline="0" dirty="0">
                <a:latin typeface="Arial" charset="0"/>
                <a:ea typeface="Arial" charset="0"/>
                <a:cs typeface="Arial" charset="0"/>
              </a:rPr>
              <a:t>environment and the world around him. </a:t>
            </a:r>
          </a:p>
        </p:txBody>
      </p:sp>
      <p:sp>
        <p:nvSpPr>
          <p:cNvPr id="4" name="Slide Number Placeholder 3"/>
          <p:cNvSpPr>
            <a:spLocks noGrp="1"/>
          </p:cNvSpPr>
          <p:nvPr>
            <p:ph type="sldNum" sz="quarter" idx="10"/>
          </p:nvPr>
        </p:nvSpPr>
        <p:spPr/>
        <p:txBody>
          <a:bodyPr/>
          <a:lstStyle/>
          <a:p>
            <a:fld id="{0E6C6DB5-2403-497C-B1EB-2FC92B52AE6A}" type="slidenum">
              <a:rPr lang="en-AU" smtClean="0"/>
              <a:t>7</a:t>
            </a:fld>
            <a:endParaRPr lang="en-AU" dirty="0"/>
          </a:p>
        </p:txBody>
      </p:sp>
    </p:spTree>
    <p:extLst>
      <p:ext uri="{BB962C8B-B14F-4D97-AF65-F5344CB8AC3E}">
        <p14:creationId xmlns:p14="http://schemas.microsoft.com/office/powerpoint/2010/main" val="18505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562" y="4807256"/>
            <a:ext cx="5444490" cy="3144215"/>
          </a:xfrm>
          <a:ln w="28575">
            <a:solidFill>
              <a:schemeClr val="tx1"/>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AU" sz="1100" b="1" kern="1200" dirty="0">
                <a:solidFill>
                  <a:schemeClr val="tx1"/>
                </a:solidFill>
                <a:effectLst/>
                <a:latin typeface="Arial" charset="0"/>
                <a:ea typeface="Arial" charset="0"/>
                <a:cs typeface="Arial" charset="0"/>
              </a:rPr>
            </a:br>
            <a:r>
              <a:rPr lang="en-AU" sz="1100" b="1" kern="1200" dirty="0">
                <a:solidFill>
                  <a:schemeClr val="tx1"/>
                </a:solidFill>
                <a:effectLst/>
                <a:latin typeface="Arial" charset="0"/>
                <a:ea typeface="Arial" charset="0"/>
                <a:cs typeface="Arial" charset="0"/>
              </a:rPr>
              <a:t>Responding</a:t>
            </a:r>
            <a:r>
              <a:rPr lang="en-AU" sz="1100" kern="1200" baseline="0" dirty="0">
                <a:solidFill>
                  <a:schemeClr val="tx1"/>
                </a:solidFill>
                <a:effectLst/>
                <a:latin typeface="Arial" charset="0"/>
                <a:ea typeface="Arial" charset="0"/>
                <a:cs typeface="Arial" charset="0"/>
              </a:rPr>
              <a:t> </a:t>
            </a:r>
            <a:br>
              <a:rPr lang="en-AU" sz="1100" kern="1200" baseline="0" dirty="0">
                <a:solidFill>
                  <a:schemeClr val="tx1"/>
                </a:solidFill>
                <a:effectLst/>
                <a:latin typeface="Arial" charset="0"/>
                <a:ea typeface="Arial" charset="0"/>
                <a:cs typeface="Arial" charset="0"/>
              </a:rPr>
            </a:br>
            <a:r>
              <a:rPr lang="en-AU" sz="1100" kern="1200" dirty="0" err="1">
                <a:solidFill>
                  <a:schemeClr val="tx1"/>
                </a:solidFill>
                <a:effectLst/>
                <a:latin typeface="Arial" charset="0"/>
                <a:ea typeface="Arial" charset="0"/>
                <a:cs typeface="Arial" charset="0"/>
              </a:rPr>
              <a:t>Quilty’s</a:t>
            </a:r>
            <a:r>
              <a:rPr lang="en-AU" sz="1100" kern="1200" dirty="0">
                <a:solidFill>
                  <a:schemeClr val="tx1"/>
                </a:solidFill>
                <a:effectLst/>
                <a:latin typeface="Arial" charset="0"/>
                <a:ea typeface="Arial" charset="0"/>
                <a:cs typeface="Arial" charset="0"/>
              </a:rPr>
              <a:t> earlier paintings of his friends and cars were in response to young male risk-taking and masculinity. </a:t>
            </a:r>
            <a:r>
              <a:rPr lang="en-AU" sz="1100" kern="1200" dirty="0" err="1">
                <a:solidFill>
                  <a:schemeClr val="tx1"/>
                </a:solidFill>
                <a:effectLst/>
                <a:latin typeface="Arial" charset="0"/>
                <a:ea typeface="Arial" charset="0"/>
                <a:cs typeface="Arial" charset="0"/>
              </a:rPr>
              <a:t>Quilty’s</a:t>
            </a:r>
            <a:r>
              <a:rPr lang="en-AU" sz="1100" kern="1200" dirty="0">
                <a:solidFill>
                  <a:schemeClr val="tx1"/>
                </a:solidFill>
                <a:effectLst/>
                <a:latin typeface="Arial" charset="0"/>
                <a:ea typeface="Arial" charset="0"/>
                <a:cs typeface="Arial" charset="0"/>
              </a:rPr>
              <a:t> 2009 series </a:t>
            </a:r>
            <a:r>
              <a:rPr lang="en-AU" sz="1100" i="1" kern="1200" dirty="0">
                <a:solidFill>
                  <a:schemeClr val="tx1"/>
                </a:solidFill>
                <a:effectLst/>
                <a:latin typeface="Arial" charset="0"/>
                <a:ea typeface="Arial" charset="0"/>
                <a:cs typeface="Arial" charset="0"/>
              </a:rPr>
              <a:t>Crash and Burn </a:t>
            </a:r>
            <a:r>
              <a:rPr lang="en-GB" sz="1100" kern="1200" dirty="0">
                <a:solidFill>
                  <a:schemeClr val="tx1"/>
                </a:solidFill>
                <a:effectLst/>
                <a:latin typeface="Arial" charset="0"/>
                <a:ea typeface="Arial" charset="0"/>
                <a:cs typeface="Arial" charset="0"/>
              </a:rPr>
              <a:t>depicts a series of 1970s muscle cars dramatically crashed and burnt out against a stark white canvas. Literary critic Germaine Greer stated ‘they depict the self-destructive urges that lie at the heart of many young men</a:t>
            </a:r>
            <a:r>
              <a:rPr lang="en-GB" sz="1100" dirty="0">
                <a:latin typeface="Arial" charset="0"/>
                <a:ea typeface="Arial" charset="0"/>
                <a:cs typeface="Arial" charset="0"/>
              </a:rPr>
              <a:t>’.</a:t>
            </a:r>
            <a:r>
              <a:rPr lang="en-GB" sz="1100" kern="1200" dirty="0">
                <a:solidFill>
                  <a:schemeClr val="tx1"/>
                </a:solidFill>
                <a:effectLst/>
                <a:latin typeface="Arial" charset="0"/>
                <a:ea typeface="Arial" charset="0"/>
                <a:cs typeface="Arial"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charset="0"/>
                <a:ea typeface="Arial" charset="0"/>
                <a:cs typeface="Arial" charset="0"/>
              </a:rPr>
              <a:t>It has been more than ten years since </a:t>
            </a:r>
            <a:r>
              <a:rPr lang="en-GB" sz="1100" kern="1200" dirty="0" err="1">
                <a:solidFill>
                  <a:schemeClr val="tx1"/>
                </a:solidFill>
                <a:effectLst/>
                <a:latin typeface="Arial" charset="0"/>
                <a:ea typeface="Arial" charset="0"/>
                <a:cs typeface="Arial" charset="0"/>
              </a:rPr>
              <a:t>Quilty</a:t>
            </a:r>
            <a:r>
              <a:rPr lang="en-GB" sz="1100" kern="1200" dirty="0">
                <a:solidFill>
                  <a:schemeClr val="tx1"/>
                </a:solidFill>
                <a:effectLst/>
                <a:latin typeface="Arial" charset="0"/>
                <a:ea typeface="Arial" charset="0"/>
                <a:cs typeface="Arial" charset="0"/>
              </a:rPr>
              <a:t> made these works. How has risk-taking changed in that time? </a:t>
            </a:r>
            <a:br>
              <a:rPr lang="en-GB" sz="1100" kern="1200" dirty="0">
                <a:solidFill>
                  <a:schemeClr val="tx1"/>
                </a:solidFill>
                <a:effectLst/>
                <a:latin typeface="Arial" charset="0"/>
                <a:ea typeface="Arial" charset="0"/>
                <a:cs typeface="Arial" charset="0"/>
              </a:rPr>
            </a:br>
            <a:br>
              <a:rPr lang="en-GB" sz="1100" kern="1200" dirty="0">
                <a:solidFill>
                  <a:schemeClr val="tx1"/>
                </a:solidFill>
                <a:effectLst/>
                <a:latin typeface="Arial" charset="0"/>
                <a:ea typeface="Arial" charset="0"/>
                <a:cs typeface="Arial" charset="0"/>
              </a:rPr>
            </a:br>
            <a:r>
              <a:rPr lang="en-GB" sz="1100" kern="1200" dirty="0">
                <a:solidFill>
                  <a:schemeClr val="tx1"/>
                </a:solidFill>
                <a:effectLst/>
                <a:latin typeface="Arial" charset="0"/>
                <a:ea typeface="Arial" charset="0"/>
                <a:cs typeface="Arial" charset="0"/>
              </a:rPr>
              <a:t>Do you think the risks taken by young people today are more/less dangerous? </a:t>
            </a:r>
            <a:br>
              <a:rPr lang="en-GB" sz="1100" kern="1200" dirty="0">
                <a:solidFill>
                  <a:schemeClr val="tx1"/>
                </a:solidFill>
                <a:effectLst/>
                <a:latin typeface="Arial" charset="0"/>
                <a:ea typeface="Arial" charset="0"/>
                <a:cs typeface="Arial" charset="0"/>
              </a:rPr>
            </a:br>
            <a:r>
              <a:rPr lang="en-GB" sz="1100" kern="1200" dirty="0">
                <a:solidFill>
                  <a:schemeClr val="tx1"/>
                </a:solidFill>
                <a:effectLst/>
                <a:latin typeface="Arial" charset="0"/>
                <a:ea typeface="Arial" charset="0"/>
                <a:cs typeface="Arial" charset="0"/>
              </a:rPr>
              <a:t>What makes you think so? </a:t>
            </a:r>
            <a:br>
              <a:rPr lang="en-GB" sz="1100" kern="1200" dirty="0">
                <a:solidFill>
                  <a:schemeClr val="tx1"/>
                </a:solidFill>
                <a:effectLst/>
                <a:latin typeface="Arial" charset="0"/>
                <a:ea typeface="Arial" charset="0"/>
                <a:cs typeface="Arial" charset="0"/>
              </a:rPr>
            </a:br>
            <a:br>
              <a:rPr lang="en-GB" sz="1100" kern="1200" dirty="0">
                <a:solidFill>
                  <a:schemeClr val="tx1"/>
                </a:solidFill>
                <a:effectLst/>
                <a:latin typeface="Arial" charset="0"/>
                <a:ea typeface="Arial" charset="0"/>
                <a:cs typeface="Arial" charset="0"/>
              </a:rPr>
            </a:br>
            <a:r>
              <a:rPr lang="en-GB" sz="1100" kern="1200" dirty="0">
                <a:solidFill>
                  <a:schemeClr val="tx1"/>
                </a:solidFill>
                <a:effectLst/>
                <a:latin typeface="Arial" charset="0"/>
                <a:ea typeface="Arial" charset="0"/>
                <a:cs typeface="Arial" charset="0"/>
              </a:rPr>
              <a:t>What factors now influence risk taking behaviours that didn’t exist ten years ago?</a:t>
            </a: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8</a:t>
            </a:fld>
            <a:endParaRPr lang="en-AU"/>
          </a:p>
        </p:txBody>
      </p:sp>
      <p:sp>
        <p:nvSpPr>
          <p:cNvPr id="6" name="Slide Image Placeholder 1"/>
          <p:cNvSpPr>
            <a:spLocks noGrp="1" noRot="1" noChangeAspect="1"/>
          </p:cNvSpPr>
          <p:nvPr>
            <p:ph type="sldImg" idx="2"/>
          </p:nvPr>
        </p:nvSpPr>
        <p:spPr>
          <a:xfrm>
            <a:off x="1166813" y="1038225"/>
            <a:ext cx="4471987" cy="3354388"/>
          </a:xfrm>
        </p:spPr>
      </p:sp>
    </p:spTree>
    <p:extLst>
      <p:ext uri="{BB962C8B-B14F-4D97-AF65-F5344CB8AC3E}">
        <p14:creationId xmlns:p14="http://schemas.microsoft.com/office/powerpoint/2010/main" val="1161999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1243013"/>
            <a:ext cx="4471988" cy="3354387"/>
          </a:xfrm>
        </p:spPr>
      </p:sp>
      <p:sp>
        <p:nvSpPr>
          <p:cNvPr id="3" name="Notes Placeholder 2"/>
          <p:cNvSpPr>
            <a:spLocks noGrp="1"/>
          </p:cNvSpPr>
          <p:nvPr>
            <p:ph type="body" idx="1"/>
          </p:nvPr>
        </p:nvSpPr>
        <p:spPr>
          <a:xfrm>
            <a:off x="680561" y="5364382"/>
            <a:ext cx="5444490" cy="2260100"/>
          </a:xfrm>
          <a:ln w="28575">
            <a:solidFill>
              <a:schemeClr val="tx1"/>
            </a:solidFill>
          </a:ln>
        </p:spPr>
        <p:txBody>
          <a:bodyPr/>
          <a:lstStyle/>
          <a:p>
            <a:br>
              <a:rPr lang="en-US" sz="1100" b="1" dirty="0">
                <a:latin typeface="Arial" charset="0"/>
                <a:ea typeface="Arial" charset="0"/>
                <a:cs typeface="Arial" charset="0"/>
              </a:rPr>
            </a:br>
            <a:r>
              <a:rPr lang="en-US" sz="1100" b="1" dirty="0">
                <a:latin typeface="Arial" charset="0"/>
                <a:ea typeface="Arial" charset="0"/>
                <a:cs typeface="Arial" charset="0"/>
              </a:rPr>
              <a:t>Responding</a:t>
            </a:r>
            <a:r>
              <a:rPr lang="en-US" sz="1100" b="1" baseline="0" dirty="0">
                <a:latin typeface="Arial" charset="0"/>
                <a:ea typeface="Arial" charset="0"/>
                <a:cs typeface="Arial"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charset="0"/>
                <a:ea typeface="Arial" charset="0"/>
                <a:cs typeface="Arial" charset="0"/>
              </a:rPr>
              <a:t>How has </a:t>
            </a:r>
            <a:r>
              <a:rPr lang="en-AU" sz="1100" kern="1200" dirty="0" err="1">
                <a:solidFill>
                  <a:schemeClr val="tx1"/>
                </a:solidFill>
                <a:effectLst/>
                <a:latin typeface="Arial" charset="0"/>
                <a:ea typeface="Arial" charset="0"/>
                <a:cs typeface="Arial" charset="0"/>
              </a:rPr>
              <a:t>Quilty</a:t>
            </a:r>
            <a:r>
              <a:rPr lang="en-AU" sz="1100" kern="1200" dirty="0">
                <a:solidFill>
                  <a:schemeClr val="tx1"/>
                </a:solidFill>
                <a:effectLst/>
                <a:latin typeface="Arial" charset="0"/>
                <a:ea typeface="Arial" charset="0"/>
                <a:cs typeface="Arial" charset="0"/>
              </a:rPr>
              <a:t> created the dark or seemingly black areas of his paintings? Look closely, what colours are they? Locate other works of art in the collection where an artist has used pigments other than black to create shadows. </a:t>
            </a:r>
            <a:br>
              <a:rPr lang="en-AU" sz="1100" kern="1200" dirty="0">
                <a:solidFill>
                  <a:schemeClr val="tx1"/>
                </a:solidFill>
                <a:effectLst/>
                <a:latin typeface="Arial" charset="0"/>
                <a:ea typeface="Arial" charset="0"/>
                <a:cs typeface="Arial" charset="0"/>
              </a:rPr>
            </a:br>
            <a:br>
              <a:rPr lang="en-AU" sz="1100" kern="1200" dirty="0">
                <a:solidFill>
                  <a:schemeClr val="tx1"/>
                </a:solidFill>
                <a:effectLst/>
                <a:latin typeface="Arial" charset="0"/>
                <a:ea typeface="Arial" charset="0"/>
                <a:cs typeface="Arial" charset="0"/>
              </a:rPr>
            </a:br>
            <a:r>
              <a:rPr lang="en-GB" sz="1100" b="1" i="1" kern="1200" dirty="0">
                <a:solidFill>
                  <a:schemeClr val="tx1"/>
                </a:solidFill>
                <a:effectLst/>
                <a:latin typeface="Arial" charset="0"/>
                <a:ea typeface="Arial" charset="0"/>
                <a:cs typeface="Arial" charset="0"/>
              </a:rPr>
              <a:t>Did you know?</a:t>
            </a:r>
            <a:r>
              <a:rPr lang="en-GB" sz="1100" i="1" kern="1200" dirty="0">
                <a:solidFill>
                  <a:schemeClr val="tx1"/>
                </a:solidFill>
                <a:effectLst/>
                <a:latin typeface="Arial" charset="0"/>
                <a:ea typeface="Arial" charset="0"/>
                <a:cs typeface="Arial" charset="0"/>
              </a:rPr>
              <a:t> </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charset="0"/>
                <a:ea typeface="Arial" charset="0"/>
                <a:cs typeface="Arial" charset="0"/>
              </a:rPr>
              <a:t>The Impressionists were inspired by the theory of complementary colours and were convinced that no shadow was actually black. Instead, the Impressionists painted shadows in dark shades of violet, in contrast to its complementary sunlight (yellow), resulting in bright and vivid scenes. </a:t>
            </a: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9</a:t>
            </a:fld>
            <a:endParaRPr lang="en-AU"/>
          </a:p>
        </p:txBody>
      </p:sp>
      <p:sp>
        <p:nvSpPr>
          <p:cNvPr id="5" name="Rectangle 4"/>
          <p:cNvSpPr/>
          <p:nvPr/>
        </p:nvSpPr>
        <p:spPr>
          <a:xfrm>
            <a:off x="600333" y="4838480"/>
            <a:ext cx="5604948" cy="261610"/>
          </a:xfrm>
          <a:prstGeom prst="rect">
            <a:avLst/>
          </a:prstGeom>
        </p:spPr>
        <p:txBody>
          <a:bodyPr wrap="square">
            <a:spAutoFit/>
          </a:bodyPr>
          <a:lstStyle/>
          <a:p>
            <a:pPr algn="ctr"/>
            <a:r>
              <a:rPr lang="en-AU" sz="1100" i="1" dirty="0">
                <a:latin typeface="Arial" charset="0"/>
                <a:ea typeface="Arial" charset="0"/>
                <a:cs typeface="Arial" charset="0"/>
              </a:rPr>
              <a:t>‘</a:t>
            </a:r>
            <a:r>
              <a:rPr lang="en-AU" sz="1100" dirty="0">
                <a:latin typeface="Arial" charset="0"/>
                <a:ea typeface="Arial" charset="0"/>
                <a:cs typeface="Arial" charset="0"/>
              </a:rPr>
              <a:t>No student should ever use black, black doesn’t exist</a:t>
            </a:r>
            <a:r>
              <a:rPr lang="en-AU" sz="1100" i="1" dirty="0">
                <a:latin typeface="Arial" charset="0"/>
                <a:ea typeface="Arial" charset="0"/>
                <a:cs typeface="Arial" charset="0"/>
              </a:rPr>
              <a:t>’</a:t>
            </a:r>
            <a:r>
              <a:rPr lang="en-AU" sz="1100" dirty="0">
                <a:latin typeface="Arial" charset="0"/>
                <a:ea typeface="Arial" charset="0"/>
                <a:cs typeface="Arial" charset="0"/>
              </a:rPr>
              <a:t> – Ben </a:t>
            </a:r>
            <a:r>
              <a:rPr lang="en-AU" sz="1100" dirty="0" err="1">
                <a:latin typeface="Arial" charset="0"/>
                <a:ea typeface="Arial" charset="0"/>
                <a:cs typeface="Arial" charset="0"/>
              </a:rPr>
              <a:t>Quilty</a:t>
            </a:r>
            <a:r>
              <a:rPr lang="en-AU" sz="1100" dirty="0">
                <a:latin typeface="Arial" charset="0"/>
                <a:ea typeface="Arial" charset="0"/>
                <a:cs typeface="Arial" charset="0"/>
              </a:rPr>
              <a:t>, NGA, 2019. </a:t>
            </a:r>
            <a:endParaRPr lang="en-US" sz="1100" dirty="0"/>
          </a:p>
        </p:txBody>
      </p:sp>
    </p:spTree>
    <p:extLst>
      <p:ext uri="{BB962C8B-B14F-4D97-AF65-F5344CB8AC3E}">
        <p14:creationId xmlns:p14="http://schemas.microsoft.com/office/powerpoint/2010/main" val="1637371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167D6EA-84EA-4148-A135-1ABA88E928DF}"/>
              </a:ext>
            </a:extLst>
          </p:cNvPr>
          <p:cNvSpPr>
            <a:spLocks noGrp="1"/>
          </p:cNvSpPr>
          <p:nvPr>
            <p:ph type="title" hasCustomPrompt="1"/>
          </p:nvPr>
        </p:nvSpPr>
        <p:spPr>
          <a:xfrm>
            <a:off x="195512" y="447630"/>
            <a:ext cx="5765276" cy="1367420"/>
          </a:xfrm>
          <a:prstGeom prst="rect">
            <a:avLst/>
          </a:prstGeom>
        </p:spPr>
        <p:txBody>
          <a:bodyPr>
            <a:noAutofit/>
          </a:bodyPr>
          <a:lstStyle>
            <a:lvl1pPr>
              <a:defRPr sz="5000" spc="-40" baseline="0">
                <a:solidFill>
                  <a:schemeClr val="bg1"/>
                </a:solidFill>
              </a:defRPr>
            </a:lvl1pPr>
          </a:lstStyle>
          <a:p>
            <a:r>
              <a:rPr lang="en-US" dirty="0"/>
              <a:t>Presentation Title</a:t>
            </a:r>
          </a:p>
        </p:txBody>
      </p:sp>
    </p:spTree>
    <p:extLst>
      <p:ext uri="{BB962C8B-B14F-4D97-AF65-F5344CB8AC3E}">
        <p14:creationId xmlns:p14="http://schemas.microsoft.com/office/powerpoint/2010/main" val="16834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2 x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4572000"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6" name="Picture Placeholder 5">
            <a:extLst>
              <a:ext uri="{FF2B5EF4-FFF2-40B4-BE49-F238E27FC236}">
                <a16:creationId xmlns:a16="http://schemas.microsoft.com/office/drawing/2014/main" id="{79179511-226A-8B45-A550-0994C76FFB75}"/>
              </a:ext>
            </a:extLst>
          </p:cNvPr>
          <p:cNvSpPr>
            <a:spLocks noGrp="1"/>
          </p:cNvSpPr>
          <p:nvPr>
            <p:ph type="pic" sz="quarter" idx="11" hasCustomPrompt="1"/>
          </p:nvPr>
        </p:nvSpPr>
        <p:spPr>
          <a:xfrm>
            <a:off x="4572000" y="0"/>
            <a:ext cx="4572001"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410220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2 x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4572000"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
        <p:nvSpPr>
          <p:cNvPr id="6" name="Picture Placeholder 5">
            <a:extLst>
              <a:ext uri="{FF2B5EF4-FFF2-40B4-BE49-F238E27FC236}">
                <a16:creationId xmlns:a16="http://schemas.microsoft.com/office/drawing/2014/main" id="{79179511-226A-8B45-A550-0994C76FFB75}"/>
              </a:ext>
            </a:extLst>
          </p:cNvPr>
          <p:cNvSpPr>
            <a:spLocks noGrp="1"/>
          </p:cNvSpPr>
          <p:nvPr>
            <p:ph type="pic" sz="quarter" idx="11" hasCustomPrompt="1"/>
          </p:nvPr>
        </p:nvSpPr>
        <p:spPr>
          <a:xfrm>
            <a:off x="4572000" y="0"/>
            <a:ext cx="4572001"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310278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0E773E-7F99-7247-9017-CAD4BD2B098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2" name="Content Placeholder 4">
            <a:extLst>
              <a:ext uri="{FF2B5EF4-FFF2-40B4-BE49-F238E27FC236}">
                <a16:creationId xmlns:a16="http://schemas.microsoft.com/office/drawing/2014/main" id="{F363EB5E-660A-8542-A343-FAE0CE00BA5A}"/>
              </a:ext>
            </a:extLst>
          </p:cNvPr>
          <p:cNvSpPr>
            <a:spLocks noGrp="1"/>
          </p:cNvSpPr>
          <p:nvPr>
            <p:ph sz="quarter" idx="11" hasCustomPrompt="1"/>
          </p:nvPr>
        </p:nvSpPr>
        <p:spPr>
          <a:xfrm>
            <a:off x="1044575" y="1384300"/>
            <a:ext cx="7054850" cy="4108450"/>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5" name="Title 1">
            <a:extLst>
              <a:ext uri="{FF2B5EF4-FFF2-40B4-BE49-F238E27FC236}">
                <a16:creationId xmlns:a16="http://schemas.microsoft.com/office/drawing/2014/main" id="{1C5F0C03-BB56-DB42-A397-CC7569205ED7}"/>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76158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 Image x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Content Placeholder 2">
            <a:extLst>
              <a:ext uri="{FF2B5EF4-FFF2-40B4-BE49-F238E27FC236}">
                <a16:creationId xmlns:a16="http://schemas.microsoft.com/office/drawing/2014/main" id="{E7D57E49-38CC-314B-9351-C80B7212E85F}"/>
              </a:ext>
            </a:extLst>
          </p:cNvPr>
          <p:cNvSpPr>
            <a:spLocks noGrp="1"/>
          </p:cNvSpPr>
          <p:nvPr>
            <p:ph sz="quarter" idx="12" hasCustomPrompt="1"/>
          </p:nvPr>
        </p:nvSpPr>
        <p:spPr>
          <a:xfrm>
            <a:off x="1039813" y="1379538"/>
            <a:ext cx="3490912" cy="4098925"/>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9" name="Content Placeholder 2">
            <a:extLst>
              <a:ext uri="{FF2B5EF4-FFF2-40B4-BE49-F238E27FC236}">
                <a16:creationId xmlns:a16="http://schemas.microsoft.com/office/drawing/2014/main" id="{F3E1C20E-3CBB-2C42-A5CC-71D20BCE64E0}"/>
              </a:ext>
            </a:extLst>
          </p:cNvPr>
          <p:cNvSpPr>
            <a:spLocks noGrp="1"/>
          </p:cNvSpPr>
          <p:nvPr>
            <p:ph sz="quarter" idx="13" hasCustomPrompt="1"/>
          </p:nvPr>
        </p:nvSpPr>
        <p:spPr>
          <a:xfrm>
            <a:off x="4617094" y="1379538"/>
            <a:ext cx="3490912" cy="4098925"/>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6" name="Title 1">
            <a:extLst>
              <a:ext uri="{FF2B5EF4-FFF2-40B4-BE49-F238E27FC236}">
                <a16:creationId xmlns:a16="http://schemas.microsoft.com/office/drawing/2014/main" id="{71960975-9168-F04B-A674-CBDD700BA0EC}"/>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424997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Image Slide with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9A363-119D-3941-BA80-237455DB62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B59AB82B-55EE-E841-92A7-288E8D69F1AD}"/>
              </a:ext>
            </a:extLst>
          </p:cNvPr>
          <p:cNvSpPr>
            <a:spLocks noGrp="1"/>
          </p:cNvSpPr>
          <p:nvPr>
            <p:ph type="pic" sz="quarter" idx="10" hasCustomPrompt="1"/>
          </p:nvPr>
        </p:nvSpPr>
        <p:spPr>
          <a:xfrm>
            <a:off x="333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7" name="Picture Placeholder 5">
            <a:extLst>
              <a:ext uri="{FF2B5EF4-FFF2-40B4-BE49-F238E27FC236}">
                <a16:creationId xmlns:a16="http://schemas.microsoft.com/office/drawing/2014/main" id="{F58146BA-70F2-8244-8588-9C0F28E5CAA7}"/>
              </a:ext>
            </a:extLst>
          </p:cNvPr>
          <p:cNvSpPr>
            <a:spLocks noGrp="1"/>
          </p:cNvSpPr>
          <p:nvPr>
            <p:ph type="pic" sz="quarter" idx="11" hasCustomPrompt="1"/>
          </p:nvPr>
        </p:nvSpPr>
        <p:spPr>
          <a:xfrm>
            <a:off x="3187786"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8" name="Picture Placeholder 5">
            <a:extLst>
              <a:ext uri="{FF2B5EF4-FFF2-40B4-BE49-F238E27FC236}">
                <a16:creationId xmlns:a16="http://schemas.microsoft.com/office/drawing/2014/main" id="{663BC936-5DA8-D24F-9727-FAF6D2028086}"/>
              </a:ext>
            </a:extLst>
          </p:cNvPr>
          <p:cNvSpPr>
            <a:spLocks noGrp="1"/>
          </p:cNvSpPr>
          <p:nvPr>
            <p:ph type="pic" sz="quarter" idx="12" hasCustomPrompt="1"/>
          </p:nvPr>
        </p:nvSpPr>
        <p:spPr>
          <a:xfrm>
            <a:off x="6048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9" name="Picture Placeholder 5">
            <a:extLst>
              <a:ext uri="{FF2B5EF4-FFF2-40B4-BE49-F238E27FC236}">
                <a16:creationId xmlns:a16="http://schemas.microsoft.com/office/drawing/2014/main" id="{539540B6-A2D2-D548-BAC3-E4A5A8B38390}"/>
              </a:ext>
            </a:extLst>
          </p:cNvPr>
          <p:cNvSpPr>
            <a:spLocks noGrp="1"/>
          </p:cNvSpPr>
          <p:nvPr>
            <p:ph type="pic" sz="quarter" idx="13" hasCustomPrompt="1"/>
          </p:nvPr>
        </p:nvSpPr>
        <p:spPr>
          <a:xfrm>
            <a:off x="333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0" name="Picture Placeholder 5">
            <a:extLst>
              <a:ext uri="{FF2B5EF4-FFF2-40B4-BE49-F238E27FC236}">
                <a16:creationId xmlns:a16="http://schemas.microsoft.com/office/drawing/2014/main" id="{114C9859-A412-614E-8428-7B16CB49993F}"/>
              </a:ext>
            </a:extLst>
          </p:cNvPr>
          <p:cNvSpPr>
            <a:spLocks noGrp="1"/>
          </p:cNvSpPr>
          <p:nvPr>
            <p:ph type="pic" sz="quarter" idx="14" hasCustomPrompt="1"/>
          </p:nvPr>
        </p:nvSpPr>
        <p:spPr>
          <a:xfrm>
            <a:off x="3187786"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1" name="Picture Placeholder 5">
            <a:extLst>
              <a:ext uri="{FF2B5EF4-FFF2-40B4-BE49-F238E27FC236}">
                <a16:creationId xmlns:a16="http://schemas.microsoft.com/office/drawing/2014/main" id="{A25BCA76-2B53-9843-AD1D-37D567F7E4AC}"/>
              </a:ext>
            </a:extLst>
          </p:cNvPr>
          <p:cNvSpPr>
            <a:spLocks noGrp="1"/>
          </p:cNvSpPr>
          <p:nvPr>
            <p:ph type="pic" sz="quarter" idx="15" hasCustomPrompt="1"/>
          </p:nvPr>
        </p:nvSpPr>
        <p:spPr>
          <a:xfrm>
            <a:off x="6048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2" name="Title 1">
            <a:extLst>
              <a:ext uri="{FF2B5EF4-FFF2-40B4-BE49-F238E27FC236}">
                <a16:creationId xmlns:a16="http://schemas.microsoft.com/office/drawing/2014/main" id="{016B38A0-AE36-6042-8D99-4F0C80064ECB}"/>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181556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9A363-119D-3941-BA80-237455DB62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4751476F-FEEE-EA4F-A29C-44B768A2F12E}"/>
              </a:ext>
            </a:extLst>
          </p:cNvPr>
          <p:cNvSpPr>
            <a:spLocks noGrp="1"/>
          </p:cNvSpPr>
          <p:nvPr>
            <p:ph type="title" hasCustomPrompt="1"/>
          </p:nvPr>
        </p:nvSpPr>
        <p:spPr>
          <a:xfrm>
            <a:off x="235839" y="258023"/>
            <a:ext cx="8574786" cy="1651696"/>
          </a:xfrm>
          <a:prstGeom prst="rect">
            <a:avLst/>
          </a:prstGeom>
        </p:spPr>
        <p:txBody>
          <a:bodyPr numCol="3" anchor="t">
            <a:normAutofit/>
          </a:bodyPr>
          <a:lstStyle>
            <a:lvl1pPr marL="84600" indent="-84600">
              <a:lnSpc>
                <a:spcPct val="100000"/>
              </a:lnSpc>
              <a:buFont typeface="+mj-lt"/>
              <a:buAutoNum type="arabicPeriod"/>
              <a:defRPr sz="800" b="0" i="0" spc="-60" baseline="0">
                <a:latin typeface="Neutral BP" panose="02000000000000000000" pitchFamily="2" charset="0"/>
              </a:defRPr>
            </a:lvl1pPr>
          </a:lstStyle>
          <a:p>
            <a:r>
              <a:rPr lang="en-US" dirty="0"/>
              <a:t>Insert Copy here</a:t>
            </a:r>
            <a:br>
              <a:rPr lang="en-US" dirty="0"/>
            </a:br>
            <a:endParaRPr lang="en-US" dirty="0"/>
          </a:p>
        </p:txBody>
      </p:sp>
      <p:sp>
        <p:nvSpPr>
          <p:cNvPr id="6" name="Picture Placeholder 5">
            <a:extLst>
              <a:ext uri="{FF2B5EF4-FFF2-40B4-BE49-F238E27FC236}">
                <a16:creationId xmlns:a16="http://schemas.microsoft.com/office/drawing/2014/main" id="{B59AB82B-55EE-E841-92A7-288E8D69F1AD}"/>
              </a:ext>
            </a:extLst>
          </p:cNvPr>
          <p:cNvSpPr>
            <a:spLocks noGrp="1"/>
          </p:cNvSpPr>
          <p:nvPr>
            <p:ph type="pic" sz="quarter" idx="10" hasCustomPrompt="1"/>
          </p:nvPr>
        </p:nvSpPr>
        <p:spPr>
          <a:xfrm>
            <a:off x="333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7" name="Picture Placeholder 5">
            <a:extLst>
              <a:ext uri="{FF2B5EF4-FFF2-40B4-BE49-F238E27FC236}">
                <a16:creationId xmlns:a16="http://schemas.microsoft.com/office/drawing/2014/main" id="{F58146BA-70F2-8244-8588-9C0F28E5CAA7}"/>
              </a:ext>
            </a:extLst>
          </p:cNvPr>
          <p:cNvSpPr>
            <a:spLocks noGrp="1"/>
          </p:cNvSpPr>
          <p:nvPr>
            <p:ph type="pic" sz="quarter" idx="11" hasCustomPrompt="1"/>
          </p:nvPr>
        </p:nvSpPr>
        <p:spPr>
          <a:xfrm>
            <a:off x="3187786"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8" name="Picture Placeholder 5">
            <a:extLst>
              <a:ext uri="{FF2B5EF4-FFF2-40B4-BE49-F238E27FC236}">
                <a16:creationId xmlns:a16="http://schemas.microsoft.com/office/drawing/2014/main" id="{663BC936-5DA8-D24F-9727-FAF6D2028086}"/>
              </a:ext>
            </a:extLst>
          </p:cNvPr>
          <p:cNvSpPr>
            <a:spLocks noGrp="1"/>
          </p:cNvSpPr>
          <p:nvPr>
            <p:ph type="pic" sz="quarter" idx="12" hasCustomPrompt="1"/>
          </p:nvPr>
        </p:nvSpPr>
        <p:spPr>
          <a:xfrm>
            <a:off x="6048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9" name="Picture Placeholder 5">
            <a:extLst>
              <a:ext uri="{FF2B5EF4-FFF2-40B4-BE49-F238E27FC236}">
                <a16:creationId xmlns:a16="http://schemas.microsoft.com/office/drawing/2014/main" id="{539540B6-A2D2-D548-BAC3-E4A5A8B38390}"/>
              </a:ext>
            </a:extLst>
          </p:cNvPr>
          <p:cNvSpPr>
            <a:spLocks noGrp="1"/>
          </p:cNvSpPr>
          <p:nvPr>
            <p:ph type="pic" sz="quarter" idx="13" hasCustomPrompt="1"/>
          </p:nvPr>
        </p:nvSpPr>
        <p:spPr>
          <a:xfrm>
            <a:off x="333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0" name="Picture Placeholder 5">
            <a:extLst>
              <a:ext uri="{FF2B5EF4-FFF2-40B4-BE49-F238E27FC236}">
                <a16:creationId xmlns:a16="http://schemas.microsoft.com/office/drawing/2014/main" id="{114C9859-A412-614E-8428-7B16CB49993F}"/>
              </a:ext>
            </a:extLst>
          </p:cNvPr>
          <p:cNvSpPr>
            <a:spLocks noGrp="1"/>
          </p:cNvSpPr>
          <p:nvPr>
            <p:ph type="pic" sz="quarter" idx="14" hasCustomPrompt="1"/>
          </p:nvPr>
        </p:nvSpPr>
        <p:spPr>
          <a:xfrm>
            <a:off x="3187786"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1" name="Picture Placeholder 5">
            <a:extLst>
              <a:ext uri="{FF2B5EF4-FFF2-40B4-BE49-F238E27FC236}">
                <a16:creationId xmlns:a16="http://schemas.microsoft.com/office/drawing/2014/main" id="{A25BCA76-2B53-9843-AD1D-37D567F7E4AC}"/>
              </a:ext>
            </a:extLst>
          </p:cNvPr>
          <p:cNvSpPr>
            <a:spLocks noGrp="1"/>
          </p:cNvSpPr>
          <p:nvPr>
            <p:ph type="pic" sz="quarter" idx="15" hasCustomPrompt="1"/>
          </p:nvPr>
        </p:nvSpPr>
        <p:spPr>
          <a:xfrm>
            <a:off x="6048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Tree>
    <p:extLst>
      <p:ext uri="{BB962C8B-B14F-4D97-AF65-F5344CB8AC3E}">
        <p14:creationId xmlns:p14="http://schemas.microsoft.com/office/powerpoint/2010/main" val="2097573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FB7A0-6F84-9842-A006-DC908ACFF8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18C9F31D-10DD-6442-AEC6-4BCAE918C5F1}"/>
              </a:ext>
            </a:extLst>
          </p:cNvPr>
          <p:cNvSpPr>
            <a:spLocks noGrp="1"/>
          </p:cNvSpPr>
          <p:nvPr>
            <p:ph type="title" hasCustomPrompt="1"/>
          </p:nvPr>
        </p:nvSpPr>
        <p:spPr>
          <a:xfrm>
            <a:off x="195512" y="447630"/>
            <a:ext cx="5765276" cy="1367420"/>
          </a:xfrm>
          <a:prstGeom prst="rect">
            <a:avLst/>
          </a:prstGeom>
        </p:spPr>
        <p:txBody>
          <a:bodyPr>
            <a:noAutofit/>
          </a:bodyPr>
          <a:lstStyle>
            <a:lvl1pPr>
              <a:defRPr sz="5000" spc="-40" baseline="0">
                <a:solidFill>
                  <a:schemeClr val="bg1"/>
                </a:solidFill>
              </a:defRPr>
            </a:lvl1pPr>
          </a:lstStyle>
          <a:p>
            <a:r>
              <a:rPr lang="en-US" dirty="0"/>
              <a:t>Thank you</a:t>
            </a:r>
          </a:p>
        </p:txBody>
      </p:sp>
      <p:sp>
        <p:nvSpPr>
          <p:cNvPr id="5" name="Text Placeholder 8">
            <a:extLst>
              <a:ext uri="{FF2B5EF4-FFF2-40B4-BE49-F238E27FC236}">
                <a16:creationId xmlns:a16="http://schemas.microsoft.com/office/drawing/2014/main" id="{34D66A10-4E5B-BF4E-A7C6-7E0FC7059DE8}"/>
              </a:ext>
            </a:extLst>
          </p:cNvPr>
          <p:cNvSpPr>
            <a:spLocks noGrp="1"/>
          </p:cNvSpPr>
          <p:nvPr>
            <p:ph idx="1" hasCustomPrompt="1"/>
          </p:nvPr>
        </p:nvSpPr>
        <p:spPr>
          <a:xfrm>
            <a:off x="237760" y="1917444"/>
            <a:ext cx="2275285" cy="1130556"/>
          </a:xfrm>
          <a:prstGeom prst="rect">
            <a:avLst/>
          </a:prstGeom>
          <a:noFill/>
        </p:spPr>
        <p:txBody>
          <a:bodyPr vert="horz" lIns="0" tIns="45720" rIns="0" bIns="46800" rtlCol="0">
            <a:noAutofit/>
          </a:bodyPr>
          <a:lstStyle>
            <a:lvl1pPr>
              <a:lnSpc>
                <a:spcPts val="640"/>
              </a:lnSpc>
              <a:defRPr sz="1200" i="0">
                <a:solidFill>
                  <a:schemeClr val="bg1"/>
                </a:solidFill>
              </a:defRPr>
            </a:lvl1pPr>
            <a:lvl2pPr>
              <a:defRPr>
                <a:solidFill>
                  <a:schemeClr val="bg1"/>
                </a:solidFill>
              </a:defRPr>
            </a:lvl2pPr>
            <a:lvl3pPr>
              <a:defRPr>
                <a:solidFill>
                  <a:schemeClr val="bg1"/>
                </a:solidFill>
              </a:defRPr>
            </a:lvl3pPr>
          </a:lstStyle>
          <a:p>
            <a:pPr lvl="0"/>
            <a:r>
              <a:rPr lang="en-US" dirty="0"/>
              <a:t>John Smith</a:t>
            </a:r>
          </a:p>
          <a:p>
            <a:pPr lvl="0"/>
            <a:r>
              <a:rPr lang="en-US" dirty="0"/>
              <a:t>Curator of Asian Art</a:t>
            </a:r>
          </a:p>
          <a:p>
            <a:pPr lvl="0"/>
            <a:endParaRPr lang="en-US" dirty="0"/>
          </a:p>
          <a:p>
            <a:pPr lvl="0"/>
            <a:r>
              <a:rPr lang="en-US" dirty="0" err="1"/>
              <a:t>j.smith@agsa.sa.gov.au</a:t>
            </a:r>
            <a:endParaRPr lang="en-US" dirty="0"/>
          </a:p>
          <a:p>
            <a:pPr lvl="0"/>
            <a:r>
              <a:rPr lang="en-US" dirty="0"/>
              <a:t>(+61)401 945 388</a:t>
            </a:r>
          </a:p>
          <a:p>
            <a:pPr lvl="0"/>
            <a:r>
              <a:rPr lang="en-US" dirty="0" err="1"/>
              <a:t>Instagram.com</a:t>
            </a:r>
            <a:r>
              <a:rPr lang="en-US" dirty="0"/>
              <a:t>/</a:t>
            </a:r>
            <a:r>
              <a:rPr lang="en-US" dirty="0" err="1"/>
              <a:t>johnsmith</a:t>
            </a:r>
            <a:endParaRPr lang="en-US" dirty="0"/>
          </a:p>
        </p:txBody>
      </p:sp>
      <p:sp>
        <p:nvSpPr>
          <p:cNvPr id="6" name="Text Placeholder 8">
            <a:extLst>
              <a:ext uri="{FF2B5EF4-FFF2-40B4-BE49-F238E27FC236}">
                <a16:creationId xmlns:a16="http://schemas.microsoft.com/office/drawing/2014/main" id="{4F2C3694-1397-A34C-81BF-D30EDDA9ED8C}"/>
              </a:ext>
            </a:extLst>
          </p:cNvPr>
          <p:cNvSpPr>
            <a:spLocks noGrp="1"/>
          </p:cNvSpPr>
          <p:nvPr>
            <p:ph idx="10" hasCustomPrompt="1"/>
          </p:nvPr>
        </p:nvSpPr>
        <p:spPr>
          <a:xfrm>
            <a:off x="3092927" y="1917444"/>
            <a:ext cx="2275285" cy="1130556"/>
          </a:xfrm>
          <a:prstGeom prst="rect">
            <a:avLst/>
          </a:prstGeom>
          <a:noFill/>
        </p:spPr>
        <p:txBody>
          <a:bodyPr vert="horz" lIns="0" tIns="45720" rIns="0" bIns="46800" rtlCol="0">
            <a:noAutofit/>
          </a:bodyPr>
          <a:lstStyle>
            <a:lvl1pPr>
              <a:lnSpc>
                <a:spcPts val="640"/>
              </a:lnSpc>
              <a:defRPr sz="1200" i="0">
                <a:solidFill>
                  <a:schemeClr val="bg1"/>
                </a:solidFill>
              </a:defRPr>
            </a:lvl1pPr>
            <a:lvl2pPr>
              <a:defRPr>
                <a:solidFill>
                  <a:schemeClr val="bg1"/>
                </a:solidFill>
              </a:defRPr>
            </a:lvl2pPr>
            <a:lvl3pPr>
              <a:defRPr>
                <a:solidFill>
                  <a:schemeClr val="bg1"/>
                </a:solidFill>
              </a:defRPr>
            </a:lvl3pPr>
          </a:lstStyle>
          <a:p>
            <a:pPr lvl="0"/>
            <a:r>
              <a:rPr lang="en-US" dirty="0"/>
              <a:t>Jane Citizen</a:t>
            </a:r>
          </a:p>
          <a:p>
            <a:pPr lvl="0"/>
            <a:r>
              <a:rPr lang="en-US" dirty="0"/>
              <a:t>Artist</a:t>
            </a:r>
          </a:p>
          <a:p>
            <a:pPr lvl="0"/>
            <a:endParaRPr lang="en-US" dirty="0"/>
          </a:p>
          <a:p>
            <a:pPr lvl="0"/>
            <a:r>
              <a:rPr lang="en-US" dirty="0" err="1"/>
              <a:t>office@jand-citizen.com.au</a:t>
            </a:r>
            <a:endParaRPr lang="en-US" dirty="0"/>
          </a:p>
          <a:p>
            <a:pPr lvl="0"/>
            <a:r>
              <a:rPr lang="en-US" dirty="0"/>
              <a:t>(+61)409 294 820</a:t>
            </a:r>
          </a:p>
          <a:p>
            <a:pPr lvl="0"/>
            <a:r>
              <a:rPr lang="en-US" dirty="0" err="1"/>
              <a:t>Instagram.com</a:t>
            </a:r>
            <a:r>
              <a:rPr lang="en-US" dirty="0"/>
              <a:t>/</a:t>
            </a:r>
            <a:r>
              <a:rPr lang="en-US" dirty="0" err="1"/>
              <a:t>janecitizen</a:t>
            </a:r>
            <a:endParaRPr lang="en-US" dirty="0"/>
          </a:p>
        </p:txBody>
      </p:sp>
    </p:spTree>
    <p:extLst>
      <p:ext uri="{BB962C8B-B14F-4D97-AF65-F5344CB8AC3E}">
        <p14:creationId xmlns:p14="http://schemas.microsoft.com/office/powerpoint/2010/main" val="64139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body of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79525-D7C1-DD40-8227-4DF8AC93B12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16" name="Title 1">
            <a:extLst>
              <a:ext uri="{FF2B5EF4-FFF2-40B4-BE49-F238E27FC236}">
                <a16:creationId xmlns:a16="http://schemas.microsoft.com/office/drawing/2014/main" id="{B853E8A8-E9F3-7645-B872-22ADA5FB5AFA}"/>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3287922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marL="285750" indent="-285750">
              <a:lnSpc>
                <a:spcPts val="2260"/>
              </a:lnSpc>
              <a:buFont typeface="Arial" panose="020B0604020202020204" pitchFamily="34" charset="0"/>
              <a:buChar char="•"/>
              <a:defRPr sz="1800"/>
            </a:lvl1pPr>
            <a:lvl2pPr marL="628650" indent="-171450">
              <a:buFont typeface="Arial" panose="020B0604020202020204" pitchFamily="34" charset="0"/>
              <a:buChar char="•"/>
              <a:defRPr/>
            </a:lvl2pPr>
            <a:lvl3pPr marL="1085850" indent="-171450">
              <a:buFont typeface="Arial" panose="020B0604020202020204" pitchFamily="34" charset="0"/>
              <a:buChar char="•"/>
              <a:defRPr/>
            </a:lvl3pPr>
          </a:lstStyle>
          <a:p>
            <a:pPr lvl="0"/>
            <a:r>
              <a:rPr lang="en-US" dirty="0"/>
              <a:t>This is a text page.</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81D8B70D-7871-A34A-859D-481C39EF7B13}"/>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18550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Horizontal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49304E-6297-BC4B-9F36-92A8F0E57E6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C08EBFDA-C8EE-8341-94CA-8531EE2B4060}"/>
              </a:ext>
            </a:extLst>
          </p:cNvPr>
          <p:cNvSpPr>
            <a:spLocks noGrp="1"/>
          </p:cNvSpPr>
          <p:nvPr>
            <p:ph type="pic" sz="quarter" idx="10" hasCustomPrompt="1"/>
          </p:nvPr>
        </p:nvSpPr>
        <p:spPr>
          <a:xfrm>
            <a:off x="6041550" y="1890960"/>
            <a:ext cx="2764653" cy="1492942"/>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9" name="Text Placeholder 2">
            <a:extLst>
              <a:ext uri="{FF2B5EF4-FFF2-40B4-BE49-F238E27FC236}">
                <a16:creationId xmlns:a16="http://schemas.microsoft.com/office/drawing/2014/main" id="{3CD713FE-F261-C44C-BEC7-2D4B1A583B7D}"/>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B5BF90F9-1081-6D41-B551-D04BBA2A003A}"/>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328226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Vertical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49304E-6297-BC4B-9F36-92A8F0E57E6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C08EBFDA-C8EE-8341-94CA-8531EE2B4060}"/>
              </a:ext>
            </a:extLst>
          </p:cNvPr>
          <p:cNvSpPr>
            <a:spLocks noGrp="1"/>
          </p:cNvSpPr>
          <p:nvPr>
            <p:ph type="pic" sz="quarter" idx="10" hasCustomPrompt="1"/>
          </p:nvPr>
        </p:nvSpPr>
        <p:spPr>
          <a:xfrm>
            <a:off x="6047771" y="1901824"/>
            <a:ext cx="2764653" cy="3584576"/>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9" name="Text Placeholder 2">
            <a:extLst>
              <a:ext uri="{FF2B5EF4-FFF2-40B4-BE49-F238E27FC236}">
                <a16:creationId xmlns:a16="http://schemas.microsoft.com/office/drawing/2014/main" id="{3CD713FE-F261-C44C-BEC7-2D4B1A583B7D}"/>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2C6EFE4E-04F3-8440-AC44-3DFD7C92B058}"/>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290830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inuing body of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B34E50-B6AB-2A43-BF85-6E4F50D8316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234778"/>
            <a:ext cx="5761740" cy="5240758"/>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Tree>
    <p:extLst>
      <p:ext uri="{BB962C8B-B14F-4D97-AF65-F5344CB8AC3E}">
        <p14:creationId xmlns:p14="http://schemas.microsoft.com/office/powerpoint/2010/main" val="144187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460B2-902C-1245-B542-B2269AE0193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2CB2171-51DE-414A-A372-33C870B7E26E}"/>
              </a:ext>
            </a:extLst>
          </p:cNvPr>
          <p:cNvSpPr>
            <a:spLocks noGrp="1"/>
          </p:cNvSpPr>
          <p:nvPr>
            <p:ph type="title" hasCustomPrompt="1"/>
          </p:nvPr>
        </p:nvSpPr>
        <p:spPr>
          <a:xfrm>
            <a:off x="234778" y="2145031"/>
            <a:ext cx="8816546" cy="3050993"/>
          </a:xfrm>
          <a:prstGeom prst="rect">
            <a:avLst/>
          </a:prstGeom>
        </p:spPr>
        <p:txBody>
          <a:bodyPr anchor="t">
            <a:noAutofit/>
          </a:bodyPr>
          <a:lstStyle>
            <a:lvl1pPr algn="ctr">
              <a:lnSpc>
                <a:spcPts val="5260"/>
              </a:lnSpc>
              <a:defRPr sz="5000" spc="-60" baseline="0"/>
            </a:lvl1pPr>
          </a:lstStyle>
          <a:p>
            <a:r>
              <a:rPr lang="en-US" dirty="0"/>
              <a:t>“</a:t>
            </a:r>
            <a:r>
              <a:rPr lang="en-US" dirty="0" err="1"/>
              <a:t>Nimillita</a:t>
            </a:r>
            <a:r>
              <a:rPr lang="en-US" dirty="0"/>
              <a:t> </a:t>
            </a:r>
            <a:r>
              <a:rPr lang="en-US" dirty="0" err="1"/>
              <a:t>vopta</a:t>
            </a:r>
            <a:r>
              <a:rPr lang="en-US" dirty="0"/>
              <a:t> temulent </a:t>
            </a:r>
            <a:r>
              <a:rPr lang="en-US" dirty="0" err="1"/>
              <a:t>omnis</a:t>
            </a:r>
            <a:r>
              <a:rPr lang="en-US" dirty="0"/>
              <a:t> rem </a:t>
            </a:r>
            <a:r>
              <a:rPr lang="en-US" dirty="0" err="1"/>
              <a:t>quaspidus</a:t>
            </a:r>
            <a:r>
              <a:rPr lang="en-US" dirty="0"/>
              <a:t> </a:t>
            </a:r>
            <a:r>
              <a:rPr lang="en-US" dirty="0" err="1"/>
              <a:t>eum</a:t>
            </a:r>
            <a:r>
              <a:rPr lang="en-US" dirty="0"/>
              <a:t> </a:t>
            </a:r>
            <a:r>
              <a:rPr lang="en-US" dirty="0" err="1"/>
              <a:t>autem</a:t>
            </a:r>
            <a:r>
              <a:rPr lang="en-US" dirty="0"/>
              <a:t> sit </a:t>
            </a:r>
            <a:r>
              <a:rPr lang="en-US" dirty="0" err="1"/>
              <a:t>liquodi</a:t>
            </a:r>
            <a:r>
              <a:rPr lang="en-US" dirty="0"/>
              <a:t> </a:t>
            </a:r>
            <a:r>
              <a:rPr lang="en-US" dirty="0" err="1"/>
              <a:t>ipicide</a:t>
            </a:r>
            <a:r>
              <a:rPr lang="en-US" dirty="0"/>
              <a:t> </a:t>
            </a:r>
            <a:br>
              <a:rPr lang="en-US" dirty="0"/>
            </a:br>
            <a:r>
              <a:rPr lang="en-US" dirty="0" err="1"/>
              <a:t>dolo</a:t>
            </a:r>
            <a:r>
              <a:rPr lang="en-US" dirty="0"/>
              <a:t> culpa </a:t>
            </a:r>
            <a:r>
              <a:rPr lang="en-US" dirty="0" err="1"/>
              <a:t>sapicia</a:t>
            </a:r>
            <a:r>
              <a:rPr lang="en-US" dirty="0"/>
              <a:t>”</a:t>
            </a:r>
          </a:p>
        </p:txBody>
      </p:sp>
      <p:sp>
        <p:nvSpPr>
          <p:cNvPr id="5" name="Text Placeholder 2">
            <a:extLst>
              <a:ext uri="{FF2B5EF4-FFF2-40B4-BE49-F238E27FC236}">
                <a16:creationId xmlns:a16="http://schemas.microsoft.com/office/drawing/2014/main" id="{37F159E0-66D9-2C4D-9367-533F2ED68957}"/>
              </a:ext>
            </a:extLst>
          </p:cNvPr>
          <p:cNvSpPr>
            <a:spLocks noGrp="1"/>
          </p:cNvSpPr>
          <p:nvPr>
            <p:ph idx="1" hasCustomPrompt="1"/>
          </p:nvPr>
        </p:nvSpPr>
        <p:spPr>
          <a:xfrm>
            <a:off x="234777" y="5196024"/>
            <a:ext cx="8816545" cy="410548"/>
          </a:xfrm>
          <a:prstGeom prst="rect">
            <a:avLst/>
          </a:prstGeom>
        </p:spPr>
        <p:txBody>
          <a:bodyPr vert="horz" lIns="91440" tIns="45720" rIns="91440" bIns="45720" rtlCol="0">
            <a:normAutofit/>
          </a:bodyPr>
          <a:lstStyle>
            <a:lvl1pPr algn="ctr">
              <a:lnSpc>
                <a:spcPts val="2260"/>
              </a:lnSpc>
              <a:defRPr sz="1000"/>
            </a:lvl1pPr>
            <a:lvl2pPr algn="ctr">
              <a:defRPr sz="1000"/>
            </a:lvl2pPr>
            <a:lvl3pPr algn="ctr">
              <a:defRPr sz="1000"/>
            </a:lvl3pPr>
          </a:lstStyle>
          <a:p>
            <a:pPr lvl="0"/>
            <a:r>
              <a:rPr lang="en-US" dirty="0"/>
              <a:t>Name Lorem Ipsum</a:t>
            </a:r>
          </a:p>
        </p:txBody>
      </p:sp>
    </p:spTree>
    <p:extLst>
      <p:ext uri="{BB962C8B-B14F-4D97-AF65-F5344CB8AC3E}">
        <p14:creationId xmlns:p14="http://schemas.microsoft.com/office/powerpoint/2010/main" val="356094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0" y="0"/>
            <a:ext cx="9143999"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340387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9143999"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92458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12E1A-BD13-C640-9237-1111AAD7B8E5}"/>
              </a:ext>
            </a:extLst>
          </p:cNvPr>
          <p:cNvSpPr txBox="1"/>
          <p:nvPr userDrawn="1"/>
        </p:nvSpPr>
        <p:spPr>
          <a:xfrm>
            <a:off x="8263974" y="6383449"/>
            <a:ext cx="632517" cy="215444"/>
          </a:xfrm>
          <a:prstGeom prst="rect">
            <a:avLst/>
          </a:prstGeom>
          <a:noFill/>
        </p:spPr>
        <p:txBody>
          <a:bodyPr wrap="square" rtlCol="0" anchor="b">
            <a:spAutoFit/>
          </a:bodyPr>
          <a:lstStyle/>
          <a:p>
            <a:pPr algn="r"/>
            <a:fld id="{C20A4EAC-B341-C945-AF29-CFB303B25672}" type="slidenum">
              <a:rPr lang="en-US" sz="800" b="0" i="0" smtClean="0">
                <a:latin typeface="Arial" panose="020B0604020202020204" pitchFamily="34" charset="0"/>
                <a:cs typeface="Arial" panose="020B0604020202020204" pitchFamily="34" charset="0"/>
              </a:rPr>
              <a:t>‹#›</a:t>
            </a:fld>
            <a:endParaRPr lang="en-US" sz="800" b="0" i="0" dirty="0">
              <a:latin typeface="Arial" panose="020B06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09535443-DCC8-8D4E-9FC8-2B4678B3827F}"/>
              </a:ext>
            </a:extLst>
          </p:cNvPr>
          <p:cNvSpPr>
            <a:spLocks noGrp="1"/>
          </p:cNvSpPr>
          <p:nvPr>
            <p:ph type="body" idx="1"/>
          </p:nvPr>
        </p:nvSpPr>
        <p:spPr>
          <a:xfrm>
            <a:off x="194217" y="1825625"/>
            <a:ext cx="5759696"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p:txBody>
      </p:sp>
      <p:sp>
        <p:nvSpPr>
          <p:cNvPr id="18" name="Title Placeholder 17">
            <a:extLst>
              <a:ext uri="{FF2B5EF4-FFF2-40B4-BE49-F238E27FC236}">
                <a16:creationId xmlns:a16="http://schemas.microsoft.com/office/drawing/2014/main" id="{276A3D6F-9C65-F241-9C51-CDEFC16A8F1A}"/>
              </a:ext>
            </a:extLst>
          </p:cNvPr>
          <p:cNvSpPr>
            <a:spLocks noGrp="1"/>
          </p:cNvSpPr>
          <p:nvPr>
            <p:ph type="title"/>
          </p:nvPr>
        </p:nvSpPr>
        <p:spPr>
          <a:xfrm>
            <a:off x="194217" y="365125"/>
            <a:ext cx="7886700" cy="1325563"/>
          </a:xfrm>
          <a:prstGeom prst="rect">
            <a:avLst/>
          </a:prstGeom>
        </p:spPr>
        <p:txBody>
          <a:bodyPr vert="horz" lIns="0" tIns="0" rIns="0" bIns="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519058495"/>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73" r:id="rId3"/>
    <p:sldLayoutId id="2147483666" r:id="rId4"/>
    <p:sldLayoutId id="2147483661" r:id="rId5"/>
    <p:sldLayoutId id="2147483664" r:id="rId6"/>
    <p:sldLayoutId id="2147483675" r:id="rId7"/>
    <p:sldLayoutId id="2147483665" r:id="rId8"/>
    <p:sldLayoutId id="2147483667" r:id="rId9"/>
    <p:sldLayoutId id="2147483668" r:id="rId10"/>
    <p:sldLayoutId id="2147483669" r:id="rId11"/>
    <p:sldLayoutId id="2147483671" r:id="rId12"/>
    <p:sldLayoutId id="2147483672" r:id="rId13"/>
    <p:sldLayoutId id="2147483677" r:id="rId14"/>
    <p:sldLayoutId id="2147483674" r:id="rId15"/>
    <p:sldLayoutId id="2147483676" r:id="rId16"/>
  </p:sldLayoutIdLst>
  <p:txStyles>
    <p:titleStyle>
      <a:lvl1pPr algn="l" defTabSz="914400" rtl="0" eaLnBrk="1" latinLnBrk="0" hangingPunct="1">
        <a:lnSpc>
          <a:spcPts val="3260"/>
        </a:lnSpc>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800" i="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Neutral BP" panose="020000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Neutral BP"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8DF01-9EC0-2548-85F4-CD9CBD6EBEF2}"/>
              </a:ext>
            </a:extLst>
          </p:cNvPr>
          <p:cNvPicPr>
            <a:picLocks noChangeAspect="1"/>
          </p:cNvPicPr>
          <p:nvPr/>
        </p:nvPicPr>
        <p:blipFill>
          <a:blip r:embed="rId3"/>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F10FC1E9-A4E9-BC4A-B34E-117EA49CE60A}"/>
              </a:ext>
            </a:extLst>
          </p:cNvPr>
          <p:cNvSpPr>
            <a:spLocks noGrp="1"/>
          </p:cNvSpPr>
          <p:nvPr>
            <p:ph type="title"/>
          </p:nvPr>
        </p:nvSpPr>
        <p:spPr>
          <a:xfrm>
            <a:off x="0" y="4287795"/>
            <a:ext cx="9143999" cy="1069386"/>
          </a:xfrm>
        </p:spPr>
        <p:txBody>
          <a:bodyPr/>
          <a:lstStyle/>
          <a:p>
            <a:pPr algn="ctr"/>
            <a:r>
              <a:rPr lang="en-US" sz="3200" dirty="0"/>
              <a:t>Secondary</a:t>
            </a:r>
          </a:p>
        </p:txBody>
      </p:sp>
    </p:spTree>
    <p:extLst>
      <p:ext uri="{BB962C8B-B14F-4D97-AF65-F5344CB8AC3E}">
        <p14:creationId xmlns:p14="http://schemas.microsoft.com/office/powerpoint/2010/main" val="1197178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8454" y="1347014"/>
            <a:ext cx="8816546" cy="3050993"/>
          </a:xfrm>
        </p:spPr>
        <p:txBody>
          <a:bodyPr/>
          <a:lstStyle/>
          <a:p>
            <a:r>
              <a:rPr lang="en-AU" sz="4400" dirty="0"/>
              <a:t>‘It is hard to empathise with a person if there is no sense of that person’s humanity … </a:t>
            </a:r>
            <a:br>
              <a:rPr lang="en-AU" sz="4400" dirty="0"/>
            </a:br>
            <a:r>
              <a:rPr lang="en-AU" sz="4400" dirty="0"/>
              <a:t>I want people in my country to know what is happening</a:t>
            </a:r>
            <a:r>
              <a:rPr lang="en-AU" sz="4400" b="0" dirty="0"/>
              <a:t>’.</a:t>
            </a:r>
            <a:endParaRPr lang="en-US" sz="4400" dirty="0"/>
          </a:p>
        </p:txBody>
      </p:sp>
      <p:sp>
        <p:nvSpPr>
          <p:cNvPr id="3" name="Content Placeholder 2"/>
          <p:cNvSpPr>
            <a:spLocks noGrp="1"/>
          </p:cNvSpPr>
          <p:nvPr>
            <p:ph idx="1"/>
          </p:nvPr>
        </p:nvSpPr>
        <p:spPr>
          <a:xfrm>
            <a:off x="327455" y="4757790"/>
            <a:ext cx="8816545" cy="410548"/>
          </a:xfrm>
        </p:spPr>
        <p:txBody>
          <a:bodyPr/>
          <a:lstStyle/>
          <a:p>
            <a:r>
              <a:rPr lang="en-US" dirty="0"/>
              <a:t>Ben </a:t>
            </a:r>
            <a:r>
              <a:rPr lang="en-US" dirty="0" err="1"/>
              <a:t>Quilty</a:t>
            </a:r>
            <a:r>
              <a:rPr lang="en-US" dirty="0"/>
              <a:t>, A Memorial in Paint, Articulate, Spring 2018 </a:t>
            </a:r>
          </a:p>
        </p:txBody>
      </p:sp>
    </p:spTree>
    <p:extLst>
      <p:ext uri="{BB962C8B-B14F-4D97-AF65-F5344CB8AC3E}">
        <p14:creationId xmlns:p14="http://schemas.microsoft.com/office/powerpoint/2010/main" val="150801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75" b="1775"/>
          <a:stretch>
            <a:fillRect/>
          </a:stretch>
        </p:blipFill>
        <p:spPr>
          <a:xfrm>
            <a:off x="3701045" y="0"/>
            <a:ext cx="4572000" cy="6858000"/>
          </a:xfrm>
        </p:spPr>
      </p:pic>
      <p:sp>
        <p:nvSpPr>
          <p:cNvPr id="3" name="TextBox 2"/>
          <p:cNvSpPr txBox="1"/>
          <p:nvPr/>
        </p:nvSpPr>
        <p:spPr>
          <a:xfrm>
            <a:off x="270822" y="424415"/>
            <a:ext cx="2863523" cy="594008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a:t>
            </a:r>
          </a:p>
          <a:p>
            <a:r>
              <a:rPr lang="en-AU" sz="1000" dirty="0">
                <a:latin typeface="Arial" panose="020B0604020202020204" pitchFamily="34" charset="0"/>
                <a:cs typeface="Arial" panose="020B0604020202020204" pitchFamily="34" charset="0"/>
              </a:rPr>
              <a:t>born Sydney 1973</a:t>
            </a:r>
          </a:p>
          <a:p>
            <a:r>
              <a:rPr lang="en-AU" sz="1000" dirty="0">
                <a:latin typeface="Arial" panose="020B0604020202020204" pitchFamily="34" charset="0"/>
                <a:cs typeface="Arial" panose="020B0604020202020204" pitchFamily="34" charset="0"/>
              </a:rPr>
              <a:t>all works: oil on linen 130 x 110 cm </a:t>
            </a:r>
          </a:p>
          <a:p>
            <a:endParaRPr lang="en-AU" sz="1000" dirty="0">
              <a:latin typeface="Arial" panose="020B0604020202020204" pitchFamily="34" charset="0"/>
              <a:cs typeface="Arial" panose="020B0604020202020204" pitchFamily="34" charset="0"/>
            </a:endParaRPr>
          </a:p>
          <a:p>
            <a:r>
              <a:rPr lang="en-AU" sz="1000" dirty="0">
                <a:latin typeface="Arial" panose="020B0604020202020204" pitchFamily="34" charset="0"/>
                <a:cs typeface="Arial" panose="020B0604020202020204" pitchFamily="34" charset="0"/>
              </a:rPr>
              <a:t>top row: </a:t>
            </a:r>
            <a:r>
              <a:rPr lang="en-AU" sz="1000" i="1" dirty="0">
                <a:latin typeface="Arial" panose="020B0604020202020204" pitchFamily="34" charset="0"/>
                <a:cs typeface="Arial" panose="020B0604020202020204" pitchFamily="34" charset="0"/>
              </a:rPr>
              <a:t>Reza</a:t>
            </a:r>
            <a:r>
              <a:rPr lang="en-AU" sz="1000" dirty="0">
                <a:latin typeface="Arial" panose="020B0604020202020204" pitchFamily="34" charset="0"/>
                <a:cs typeface="Arial" panose="020B0604020202020204" pitchFamily="34" charset="0"/>
              </a:rPr>
              <a:t>, 2016; Gift of Paul Walker and Patricia Mason in memory of Reza </a:t>
            </a:r>
            <a:r>
              <a:rPr lang="en-AU" sz="1000" i="1" dirty="0">
                <a:latin typeface="Arial" panose="020B0604020202020204" pitchFamily="34" charset="0"/>
                <a:cs typeface="Arial" panose="020B0604020202020204" pitchFamily="34" charset="0"/>
              </a:rPr>
              <a:t>Omid </a:t>
            </a:r>
            <a:r>
              <a:rPr lang="en-AU" sz="1000" i="1" dirty="0" err="1">
                <a:latin typeface="Arial" panose="020B0604020202020204" pitchFamily="34" charset="0"/>
                <a:cs typeface="Arial" panose="020B0604020202020204" pitchFamily="34" charset="0"/>
              </a:rPr>
              <a:t>Masoumali</a:t>
            </a:r>
            <a:r>
              <a:rPr lang="en-AU" sz="1000" dirty="0">
                <a:latin typeface="Arial" panose="020B0604020202020204" pitchFamily="34" charset="0"/>
                <a:cs typeface="Arial" panose="020B0604020202020204" pitchFamily="34" charset="0"/>
              </a:rPr>
              <a:t>, 2016; Gift of Paul Walker and Patricia Mason in memory of Omid </a:t>
            </a:r>
            <a:r>
              <a:rPr lang="en-AU" sz="1000" dirty="0" err="1">
                <a:latin typeface="Arial" panose="020B0604020202020204" pitchFamily="34" charset="0"/>
                <a:cs typeface="Arial" panose="020B0604020202020204" pitchFamily="34" charset="0"/>
              </a:rPr>
              <a:t>Masoumali</a:t>
            </a:r>
            <a:r>
              <a:rPr lang="en-AU" sz="1000" dirty="0">
                <a:latin typeface="Arial" panose="020B0604020202020204" pitchFamily="34" charset="0"/>
                <a:cs typeface="Arial" panose="020B0604020202020204" pitchFamily="34" charset="0"/>
              </a:rPr>
              <a:t> </a:t>
            </a:r>
            <a:r>
              <a:rPr lang="en-AU" sz="1000" i="1" dirty="0">
                <a:latin typeface="Arial" panose="020B0604020202020204" pitchFamily="34" charset="0"/>
                <a:cs typeface="Arial" panose="020B0604020202020204" pitchFamily="34" charset="0"/>
              </a:rPr>
              <a:t>Omid Ali </a:t>
            </a:r>
            <a:r>
              <a:rPr lang="en-AU" sz="1000" i="1" dirty="0" err="1">
                <a:latin typeface="Arial" panose="020B0604020202020204" pitchFamily="34" charset="0"/>
                <a:cs typeface="Arial" panose="020B0604020202020204" pitchFamily="34" charset="0"/>
              </a:rPr>
              <a:t>Avaz</a:t>
            </a:r>
            <a:r>
              <a:rPr lang="en-AU" sz="1000" dirty="0">
                <a:latin typeface="Arial" panose="020B0604020202020204" pitchFamily="34" charset="0"/>
                <a:cs typeface="Arial" panose="020B0604020202020204" pitchFamily="34" charset="0"/>
              </a:rPr>
              <a:t>, 2016; Gift of Paul Walker and Patricia Mason in memory of Omid Ali </a:t>
            </a:r>
            <a:r>
              <a:rPr lang="en-AU" sz="1000" dirty="0" err="1">
                <a:latin typeface="Arial" panose="020B0604020202020204" pitchFamily="34" charset="0"/>
                <a:cs typeface="Arial" panose="020B0604020202020204" pitchFamily="34" charset="0"/>
              </a:rPr>
              <a:t>Avaz</a:t>
            </a:r>
            <a:r>
              <a:rPr lang="en-AU" sz="1000" dirty="0">
                <a:latin typeface="Arial" panose="020B0604020202020204" pitchFamily="34" charset="0"/>
                <a:cs typeface="Arial" panose="020B0604020202020204" pitchFamily="34" charset="0"/>
              </a:rPr>
              <a:t> </a:t>
            </a:r>
          </a:p>
          <a:p>
            <a:endParaRPr lang="en-AU" sz="1000" dirty="0">
              <a:latin typeface="Arial" panose="020B0604020202020204" pitchFamily="34" charset="0"/>
              <a:cs typeface="Arial" panose="020B0604020202020204" pitchFamily="34" charset="0"/>
            </a:endParaRPr>
          </a:p>
          <a:p>
            <a:r>
              <a:rPr lang="en-AU" sz="1000" dirty="0">
                <a:latin typeface="Arial" panose="020B0604020202020204" pitchFamily="34" charset="0"/>
                <a:cs typeface="Arial" panose="020B0604020202020204" pitchFamily="34" charset="0"/>
              </a:rPr>
              <a:t>second row: </a:t>
            </a:r>
            <a:r>
              <a:rPr lang="en-AU" sz="1000" i="1" dirty="0">
                <a:latin typeface="Arial" panose="020B0604020202020204" pitchFamily="34" charset="0"/>
                <a:cs typeface="Arial" panose="020B0604020202020204" pitchFamily="34" charset="0"/>
              </a:rPr>
              <a:t>Ali </a:t>
            </a:r>
            <a:r>
              <a:rPr lang="en-AU" sz="1000" i="1" dirty="0" err="1">
                <a:latin typeface="Arial" panose="020B0604020202020204" pitchFamily="34" charset="0"/>
                <a:cs typeface="Arial" panose="020B0604020202020204" pitchFamily="34" charset="0"/>
              </a:rPr>
              <a:t>Jaffari</a:t>
            </a:r>
            <a:r>
              <a:rPr lang="en-AU" sz="1000" dirty="0">
                <a:latin typeface="Arial" panose="020B0604020202020204" pitchFamily="34" charset="0"/>
                <a:cs typeface="Arial" panose="020B0604020202020204" pitchFamily="34" charset="0"/>
              </a:rPr>
              <a:t>, 2017; Gift of Paul Walker and Patricia Mason in memory of Ali </a:t>
            </a:r>
            <a:r>
              <a:rPr lang="en-AU" sz="1000" dirty="0" err="1">
                <a:latin typeface="Arial" panose="020B0604020202020204" pitchFamily="34" charset="0"/>
                <a:cs typeface="Arial" panose="020B0604020202020204" pitchFamily="34" charset="0"/>
              </a:rPr>
              <a:t>Jaffari</a:t>
            </a:r>
            <a:r>
              <a:rPr lang="en-AU" sz="1000" dirty="0">
                <a:latin typeface="Arial" panose="020B0604020202020204" pitchFamily="34" charset="0"/>
                <a:cs typeface="Arial" panose="020B0604020202020204" pitchFamily="34" charset="0"/>
              </a:rPr>
              <a:t> </a:t>
            </a:r>
            <a:r>
              <a:rPr lang="en-AU" sz="1000" i="1" dirty="0">
                <a:latin typeface="Arial" panose="020B0604020202020204" pitchFamily="34" charset="0"/>
                <a:cs typeface="Arial" panose="020B0604020202020204" pitchFamily="34" charset="0"/>
              </a:rPr>
              <a:t>Mohammad Nazari</a:t>
            </a:r>
            <a:r>
              <a:rPr lang="en-AU" sz="1000" dirty="0">
                <a:latin typeface="Arial" panose="020B0604020202020204" pitchFamily="34" charset="0"/>
                <a:cs typeface="Arial" panose="020B0604020202020204" pitchFamily="34" charset="0"/>
              </a:rPr>
              <a:t>, 2017; Gift of Paul Walker and Patricia Mason in memory of Mohammad Nazari </a:t>
            </a:r>
            <a:r>
              <a:rPr lang="en-AU" sz="1000" i="1" dirty="0" err="1">
                <a:latin typeface="Arial" panose="020B0604020202020204" pitchFamily="34" charset="0"/>
                <a:cs typeface="Arial" panose="020B0604020202020204" pitchFamily="34" charset="0"/>
              </a:rPr>
              <a:t>Khodayar</a:t>
            </a:r>
            <a:r>
              <a:rPr lang="en-AU" sz="1000" i="1" dirty="0">
                <a:latin typeface="Arial" panose="020B0604020202020204" pitchFamily="34" charset="0"/>
                <a:cs typeface="Arial" panose="020B0604020202020204" pitchFamily="34" charset="0"/>
              </a:rPr>
              <a:t> </a:t>
            </a:r>
            <a:r>
              <a:rPr lang="en-AU" sz="1000" i="1" dirty="0" err="1">
                <a:latin typeface="Arial" panose="020B0604020202020204" pitchFamily="34" charset="0"/>
                <a:cs typeface="Arial" panose="020B0604020202020204" pitchFamily="34" charset="0"/>
              </a:rPr>
              <a:t>Amini</a:t>
            </a:r>
            <a:r>
              <a:rPr lang="en-AU" sz="1000" dirty="0">
                <a:latin typeface="Arial" panose="020B0604020202020204" pitchFamily="34" charset="0"/>
                <a:cs typeface="Arial" panose="020B0604020202020204" pitchFamily="34" charset="0"/>
              </a:rPr>
              <a:t>, 2017; Gift of Paul Walker and Patricia Mason in memory of </a:t>
            </a:r>
            <a:r>
              <a:rPr lang="en-AU" sz="1000" dirty="0" err="1">
                <a:latin typeface="Arial" panose="020B0604020202020204" pitchFamily="34" charset="0"/>
                <a:cs typeface="Arial" panose="020B0604020202020204" pitchFamily="34" charset="0"/>
              </a:rPr>
              <a:t>Khodayar</a:t>
            </a:r>
            <a:r>
              <a:rPr lang="en-AU" sz="1000" dirty="0">
                <a:latin typeface="Arial" panose="020B0604020202020204" pitchFamily="34" charset="0"/>
                <a:cs typeface="Arial" panose="020B0604020202020204" pitchFamily="34" charset="0"/>
              </a:rPr>
              <a:t> </a:t>
            </a:r>
            <a:r>
              <a:rPr lang="en-AU" sz="1000" dirty="0" err="1">
                <a:latin typeface="Arial" panose="020B0604020202020204" pitchFamily="34" charset="0"/>
                <a:cs typeface="Arial" panose="020B0604020202020204" pitchFamily="34" charset="0"/>
              </a:rPr>
              <a:t>Amini</a:t>
            </a:r>
            <a:endParaRPr lang="en-AU" sz="1000" dirty="0">
              <a:latin typeface="Arial" panose="020B0604020202020204" pitchFamily="34" charset="0"/>
              <a:cs typeface="Arial" panose="020B0604020202020204" pitchFamily="34" charset="0"/>
            </a:endParaRPr>
          </a:p>
          <a:p>
            <a:endParaRPr lang="en-AU" sz="1000" dirty="0">
              <a:latin typeface="Arial" panose="020B0604020202020204" pitchFamily="34" charset="0"/>
              <a:cs typeface="Arial" panose="020B0604020202020204" pitchFamily="34" charset="0"/>
            </a:endParaRPr>
          </a:p>
          <a:p>
            <a:r>
              <a:rPr lang="en-AU" sz="1000" dirty="0">
                <a:latin typeface="Arial" panose="020B0604020202020204" pitchFamily="34" charset="0"/>
                <a:cs typeface="Arial" panose="020B0604020202020204" pitchFamily="34" charset="0"/>
              </a:rPr>
              <a:t>third row: </a:t>
            </a:r>
            <a:r>
              <a:rPr lang="en-AU" sz="1000" i="1" dirty="0">
                <a:latin typeface="Arial" panose="020B0604020202020204" pitchFamily="34" charset="0"/>
                <a:cs typeface="Arial" panose="020B0604020202020204" pitchFamily="34" charset="0"/>
              </a:rPr>
              <a:t>Fazel </a:t>
            </a:r>
            <a:r>
              <a:rPr lang="en-AU" sz="1000" i="1" dirty="0" err="1">
                <a:latin typeface="Arial" panose="020B0604020202020204" pitchFamily="34" charset="0"/>
                <a:cs typeface="Arial" panose="020B0604020202020204" pitchFamily="34" charset="0"/>
              </a:rPr>
              <a:t>Chegeni</a:t>
            </a:r>
            <a:r>
              <a:rPr lang="en-AU" sz="1000" dirty="0">
                <a:latin typeface="Arial" panose="020B0604020202020204" pitchFamily="34" charset="0"/>
                <a:cs typeface="Arial" panose="020B0604020202020204" pitchFamily="34" charset="0"/>
              </a:rPr>
              <a:t>, 2017; Gift of Paul Walker and Patricia Mason in memory of Fazel </a:t>
            </a:r>
            <a:r>
              <a:rPr lang="en-AU" sz="1000" dirty="0" err="1">
                <a:latin typeface="Arial" panose="020B0604020202020204" pitchFamily="34" charset="0"/>
                <a:cs typeface="Arial" panose="020B0604020202020204" pitchFamily="34" charset="0"/>
              </a:rPr>
              <a:t>Chegeni</a:t>
            </a:r>
            <a:r>
              <a:rPr lang="en-AU" sz="1000" dirty="0">
                <a:latin typeface="Arial" panose="020B0604020202020204" pitchFamily="34" charset="0"/>
                <a:cs typeface="Arial" panose="020B0604020202020204" pitchFamily="34" charset="0"/>
              </a:rPr>
              <a:t> </a:t>
            </a:r>
            <a:r>
              <a:rPr lang="en-AU" sz="1000" i="1" dirty="0">
                <a:latin typeface="Arial" panose="020B0604020202020204" pitchFamily="34" charset="0"/>
                <a:cs typeface="Arial" panose="020B0604020202020204" pitchFamily="34" charset="0"/>
              </a:rPr>
              <a:t>Leo </a:t>
            </a:r>
            <a:r>
              <a:rPr lang="en-AU" sz="1000" i="1" dirty="0" err="1">
                <a:latin typeface="Arial" panose="020B0604020202020204" pitchFamily="34" charset="0"/>
                <a:cs typeface="Arial" panose="020B0604020202020204" pitchFamily="34" charset="0"/>
              </a:rPr>
              <a:t>Seemanpillai</a:t>
            </a:r>
            <a:r>
              <a:rPr lang="en-AU" sz="1000" dirty="0">
                <a:latin typeface="Arial" panose="020B0604020202020204" pitchFamily="34" charset="0"/>
                <a:cs typeface="Arial" panose="020B0604020202020204" pitchFamily="34" charset="0"/>
              </a:rPr>
              <a:t>, 2017; Gift of Paul Walker and Patricia Mason in memory of Leo </a:t>
            </a:r>
            <a:r>
              <a:rPr lang="en-AU" sz="1000" dirty="0" err="1">
                <a:latin typeface="Arial" panose="020B0604020202020204" pitchFamily="34" charset="0"/>
                <a:cs typeface="Arial" panose="020B0604020202020204" pitchFamily="34" charset="0"/>
              </a:rPr>
              <a:t>Seemanpillai</a:t>
            </a:r>
            <a:r>
              <a:rPr lang="en-AU"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Rezene Mebrahta Engeda</a:t>
            </a:r>
            <a:r>
              <a:rPr lang="de-DE" sz="1000" dirty="0">
                <a:latin typeface="Arial" panose="020B0604020202020204" pitchFamily="34" charset="0"/>
                <a:cs typeface="Arial" panose="020B0604020202020204" pitchFamily="34" charset="0"/>
              </a:rPr>
              <a:t>, 2017; Gift </a:t>
            </a:r>
            <a:r>
              <a:rPr lang="en-AU" sz="1000" dirty="0">
                <a:latin typeface="Arial" panose="020B0604020202020204" pitchFamily="34" charset="0"/>
                <a:cs typeface="Arial" panose="020B0604020202020204" pitchFamily="34" charset="0"/>
              </a:rPr>
              <a:t>of Paul Walker and Patricia Mason in memory of </a:t>
            </a:r>
            <a:r>
              <a:rPr lang="en-AU" sz="1000" dirty="0" err="1">
                <a:latin typeface="Arial" panose="020B0604020202020204" pitchFamily="34" charset="0"/>
                <a:cs typeface="Arial" panose="020B0604020202020204" pitchFamily="34" charset="0"/>
              </a:rPr>
              <a:t>Rezene</a:t>
            </a:r>
            <a:r>
              <a:rPr lang="en-AU" sz="1000" dirty="0">
                <a:latin typeface="Arial" panose="020B0604020202020204" pitchFamily="34" charset="0"/>
                <a:cs typeface="Arial" panose="020B0604020202020204" pitchFamily="34" charset="0"/>
              </a:rPr>
              <a:t> </a:t>
            </a:r>
            <a:r>
              <a:rPr lang="en-AU" sz="1000" dirty="0" err="1">
                <a:latin typeface="Arial" panose="020B0604020202020204" pitchFamily="34" charset="0"/>
                <a:cs typeface="Arial" panose="020B0604020202020204" pitchFamily="34" charset="0"/>
              </a:rPr>
              <a:t>Mebrahta</a:t>
            </a:r>
            <a:r>
              <a:rPr lang="en-AU" sz="1000" dirty="0">
                <a:latin typeface="Arial" panose="020B0604020202020204" pitchFamily="34" charset="0"/>
                <a:cs typeface="Arial" panose="020B0604020202020204" pitchFamily="34" charset="0"/>
              </a:rPr>
              <a:t> </a:t>
            </a:r>
            <a:r>
              <a:rPr lang="en-AU" sz="1000" dirty="0" err="1">
                <a:latin typeface="Arial" panose="020B0604020202020204" pitchFamily="34" charset="0"/>
                <a:cs typeface="Arial" panose="020B0604020202020204" pitchFamily="34" charset="0"/>
              </a:rPr>
              <a:t>Engeda</a:t>
            </a:r>
            <a:endParaRPr lang="en-AU" sz="1000" dirty="0">
              <a:latin typeface="Arial" panose="020B0604020202020204" pitchFamily="34" charset="0"/>
              <a:cs typeface="Arial" panose="020B0604020202020204" pitchFamily="34" charset="0"/>
            </a:endParaRPr>
          </a:p>
          <a:p>
            <a:endParaRPr lang="en-AU" sz="1000" dirty="0">
              <a:latin typeface="Arial" panose="020B0604020202020204" pitchFamily="34" charset="0"/>
              <a:cs typeface="Arial" panose="020B0604020202020204" pitchFamily="34" charset="0"/>
            </a:endParaRPr>
          </a:p>
          <a:p>
            <a:r>
              <a:rPr lang="en-AU" sz="1000" dirty="0">
                <a:latin typeface="Arial" panose="020B0604020202020204" pitchFamily="34" charset="0"/>
                <a:cs typeface="Arial" panose="020B0604020202020204" pitchFamily="34" charset="0"/>
              </a:rPr>
              <a:t>fourth row: </a:t>
            </a:r>
            <a:r>
              <a:rPr lang="en-AU" sz="1000" i="1" dirty="0" err="1">
                <a:latin typeface="Arial" panose="020B0604020202020204" pitchFamily="34" charset="0"/>
                <a:cs typeface="Arial" panose="020B0604020202020204" pitchFamily="34" charset="0"/>
              </a:rPr>
              <a:t>Fereshteh</a:t>
            </a:r>
            <a:r>
              <a:rPr lang="en-AU" sz="1000" dirty="0">
                <a:latin typeface="Arial" panose="020B0604020202020204" pitchFamily="34" charset="0"/>
                <a:cs typeface="Arial" panose="020B0604020202020204" pitchFamily="34" charset="0"/>
              </a:rPr>
              <a:t>, 2016; Gift of Paul Walker and Patricia Mason in memory of </a:t>
            </a:r>
            <a:r>
              <a:rPr lang="en-AU" sz="1000" dirty="0" err="1">
                <a:latin typeface="Arial" panose="020B0604020202020204" pitchFamily="34" charset="0"/>
                <a:cs typeface="Arial" panose="020B0604020202020204" pitchFamily="34" charset="0"/>
              </a:rPr>
              <a:t>Fereshteh</a:t>
            </a:r>
            <a:r>
              <a:rPr lang="en-AU" sz="1000" dirty="0">
                <a:latin typeface="Arial" panose="020B0604020202020204" pitchFamily="34" charset="0"/>
                <a:cs typeface="Arial" panose="020B0604020202020204" pitchFamily="34" charset="0"/>
              </a:rPr>
              <a:t> </a:t>
            </a:r>
            <a:r>
              <a:rPr lang="en-AU" sz="1000" i="1" dirty="0">
                <a:latin typeface="Arial" panose="020B0604020202020204" pitchFamily="34" charset="0"/>
                <a:cs typeface="Arial" panose="020B0604020202020204" pitchFamily="34" charset="0"/>
              </a:rPr>
              <a:t>Rakib</a:t>
            </a:r>
            <a:r>
              <a:rPr lang="en-AU" sz="1000" dirty="0">
                <a:latin typeface="Arial" panose="020B0604020202020204" pitchFamily="34" charset="0"/>
                <a:cs typeface="Arial" panose="020B0604020202020204" pitchFamily="34" charset="0"/>
              </a:rPr>
              <a:t>, 2016; Gift of Paul Walker and Patricia Mason in memory of Rakib </a:t>
            </a:r>
            <a:r>
              <a:rPr lang="en-AU" sz="1000" i="1" dirty="0">
                <a:latin typeface="Arial" panose="020B0604020202020204" pitchFamily="34" charset="0"/>
                <a:cs typeface="Arial" panose="020B0604020202020204" pitchFamily="34" charset="0"/>
              </a:rPr>
              <a:t>Mohammad </a:t>
            </a:r>
            <a:r>
              <a:rPr lang="en-AU" sz="1000" i="1" dirty="0" err="1">
                <a:latin typeface="Arial" panose="020B0604020202020204" pitchFamily="34" charset="0"/>
                <a:cs typeface="Arial" panose="020B0604020202020204" pitchFamily="34" charset="0"/>
              </a:rPr>
              <a:t>Hadi</a:t>
            </a:r>
            <a:r>
              <a:rPr lang="en-AU" sz="1000" dirty="0">
                <a:latin typeface="Arial" panose="020B0604020202020204" pitchFamily="34" charset="0"/>
                <a:cs typeface="Arial" panose="020B0604020202020204" pitchFamily="34" charset="0"/>
              </a:rPr>
              <a:t>, 2016; Gift of Paul Walker and Patricia Mason in memory</a:t>
            </a:r>
          </a:p>
          <a:p>
            <a:r>
              <a:rPr lang="en-AU" sz="1000" dirty="0">
                <a:latin typeface="Arial" panose="020B0604020202020204" pitchFamily="34" charset="0"/>
                <a:cs typeface="Arial" panose="020B0604020202020204" pitchFamily="34" charset="0"/>
              </a:rPr>
              <a:t>of Mohammad </a:t>
            </a:r>
            <a:r>
              <a:rPr lang="en-AU" sz="1000" dirty="0" err="1">
                <a:latin typeface="Arial" panose="020B0604020202020204" pitchFamily="34" charset="0"/>
                <a:cs typeface="Arial" panose="020B0604020202020204" pitchFamily="34" charset="0"/>
              </a:rPr>
              <a:t>Hadi</a:t>
            </a:r>
            <a:r>
              <a:rPr lang="en-AU" sz="1000" dirty="0">
                <a:latin typeface="Arial" panose="020B0604020202020204" pitchFamily="34" charset="0"/>
                <a:cs typeface="Arial" panose="020B0604020202020204" pitchFamily="34" charset="0"/>
              </a:rPr>
              <a:t> all works: through the Art Gallery of South Australia Contemporary Collectors 2018. Donated through the Australian Government’s Cultural Gift Program</a:t>
            </a:r>
          </a:p>
          <a:p>
            <a:r>
              <a:rPr lang="en-AU" sz="1000" dirty="0">
                <a:latin typeface="Arial" panose="020B0604020202020204" pitchFamily="34" charset="0"/>
                <a:cs typeface="Arial" panose="020B0604020202020204" pitchFamily="34" charset="0"/>
              </a:rPr>
              <a:t>© Ben </a:t>
            </a:r>
            <a:r>
              <a:rPr lang="en-AU" sz="1000" dirty="0" err="1">
                <a:latin typeface="Arial" panose="020B0604020202020204" pitchFamily="34" charset="0"/>
                <a:cs typeface="Arial" panose="020B0604020202020204" pitchFamily="34" charset="0"/>
              </a:rPr>
              <a:t>Quilty</a:t>
            </a:r>
            <a:endParaRPr lang="en-US" sz="1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27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24" y="1836112"/>
            <a:ext cx="8816546" cy="3050993"/>
          </a:xfrm>
        </p:spPr>
        <p:txBody>
          <a:bodyPr/>
          <a:lstStyle/>
          <a:p>
            <a:r>
              <a:rPr lang="en-US" dirty="0"/>
              <a:t>‘there are things we need to stand up for and speak out about. I believe that as an artist, that</a:t>
            </a:r>
            <a:r>
              <a:rPr lang="mr-IN" dirty="0"/>
              <a:t>’</a:t>
            </a:r>
            <a:r>
              <a:rPr lang="en-US" dirty="0"/>
              <a:t>s my job’.</a:t>
            </a:r>
          </a:p>
        </p:txBody>
      </p:sp>
      <p:sp>
        <p:nvSpPr>
          <p:cNvPr id="3" name="Content Placeholder 2"/>
          <p:cNvSpPr>
            <a:spLocks noGrp="1"/>
          </p:cNvSpPr>
          <p:nvPr>
            <p:ph idx="1"/>
          </p:nvPr>
        </p:nvSpPr>
        <p:spPr>
          <a:xfrm>
            <a:off x="327455" y="5331948"/>
            <a:ext cx="8816545" cy="410548"/>
          </a:xfrm>
        </p:spPr>
        <p:txBody>
          <a:bodyPr/>
          <a:lstStyle/>
          <a:p>
            <a:r>
              <a:rPr lang="en-US" dirty="0"/>
              <a:t>Ben </a:t>
            </a:r>
            <a:r>
              <a:rPr lang="en-US" dirty="0" err="1"/>
              <a:t>Quilty</a:t>
            </a:r>
            <a:r>
              <a:rPr lang="en-US" dirty="0"/>
              <a:t> on ‘</a:t>
            </a:r>
            <a:r>
              <a:rPr lang="en-US" i="1" dirty="0"/>
              <a:t>When Silence Falls</a:t>
            </a:r>
            <a:r>
              <a:rPr lang="en-US" dirty="0"/>
              <a:t>’, 2016 </a:t>
            </a:r>
          </a:p>
        </p:txBody>
      </p:sp>
    </p:spTree>
    <p:extLst>
      <p:ext uri="{BB962C8B-B14F-4D97-AF65-F5344CB8AC3E}">
        <p14:creationId xmlns:p14="http://schemas.microsoft.com/office/powerpoint/2010/main" val="254737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74747" r="66559" b="-1664"/>
          <a:stretch/>
        </p:blipFill>
        <p:spPr>
          <a:xfrm>
            <a:off x="182881" y="597024"/>
            <a:ext cx="3036570" cy="3801141"/>
          </a:xfrm>
          <a:prstGeom prst="rect">
            <a:avLst/>
          </a:prstGeom>
        </p:spPr>
      </p:pic>
      <p:sp>
        <p:nvSpPr>
          <p:cNvPr id="2" name="Rectangle 1"/>
          <p:cNvSpPr/>
          <p:nvPr/>
        </p:nvSpPr>
        <p:spPr>
          <a:xfrm>
            <a:off x="6158204" y="4284704"/>
            <a:ext cx="2775508" cy="1631216"/>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Mohammad </a:t>
            </a:r>
            <a:r>
              <a:rPr lang="en-US" sz="1000" i="1" dirty="0" err="1">
                <a:latin typeface="Arial" charset="0"/>
              </a:rPr>
              <a:t>Hadi</a:t>
            </a:r>
            <a:r>
              <a:rPr lang="en-US" sz="1000" dirty="0">
                <a:latin typeface="Arial" charset="0"/>
              </a:rPr>
              <a:t>, 2016, Southern Highlands, New South Wales, oil on linen, 130.0 x 110.0 cm; Gift of Paul Walker and Patricia Mason in memory of Mohammad </a:t>
            </a:r>
            <a:r>
              <a:rPr lang="en-US" sz="1000" dirty="0" err="1">
                <a:latin typeface="Arial" charset="0"/>
              </a:rPr>
              <a:t>Hadi</a:t>
            </a:r>
            <a:r>
              <a:rPr lang="en-US" sz="1000" dirty="0">
                <a:latin typeface="Arial" charset="0"/>
              </a:rPr>
              <a:t> through the Art Gallery of South Australia Contemporary Collectors 2018. Donated through the Australian Government’s Cultural Gift Program, Art Gallery of South Australia, Adelaide, Courtesy the artist, photo: Brenton </a:t>
            </a:r>
            <a:r>
              <a:rPr lang="en-US" sz="1000" dirty="0" err="1">
                <a:latin typeface="Arial" charset="0"/>
              </a:rPr>
              <a:t>McGeachie</a:t>
            </a:r>
            <a:r>
              <a:rPr lang="en-US" sz="1000" dirty="0">
                <a:latin typeface="Arial" charset="0"/>
              </a:rPr>
              <a:t>.</a:t>
            </a:r>
            <a:endParaRPr lang="en-US" sz="1000" dirty="0">
              <a:effectLst/>
              <a:latin typeface="Arial" charset="0"/>
            </a:endParaRPr>
          </a:p>
        </p:txBody>
      </p:sp>
      <p:sp>
        <p:nvSpPr>
          <p:cNvPr id="3" name="Rectangle 2"/>
          <p:cNvSpPr/>
          <p:nvPr/>
        </p:nvSpPr>
        <p:spPr>
          <a:xfrm>
            <a:off x="310896" y="4284704"/>
            <a:ext cx="2768206" cy="1631216"/>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err="1">
                <a:latin typeface="Arial" charset="0"/>
              </a:rPr>
              <a:t>Fereshteh</a:t>
            </a:r>
            <a:r>
              <a:rPr lang="en-US" sz="1000" dirty="0">
                <a:latin typeface="Arial" charset="0"/>
              </a:rPr>
              <a:t>, 2016, Southern Highlands, New South Wales, oil on linen, 130.0 x 110.0 cm; Gift of Paul Walker and Patricia Mason in memory of </a:t>
            </a:r>
            <a:r>
              <a:rPr lang="en-US" sz="1000" dirty="0" err="1">
                <a:latin typeface="Arial" charset="0"/>
              </a:rPr>
              <a:t>Fereshteh</a:t>
            </a:r>
            <a:r>
              <a:rPr lang="en-US" sz="1000" dirty="0">
                <a:latin typeface="Arial" charset="0"/>
              </a:rPr>
              <a:t> through the Art Gallery of South Australia Contemporary Collectors 2018. Donated through the Australian Government’s Cultural Gift Program, Art Gallery of South Australia, Adelaide, Courtesy the  artist, photo: Brenton </a:t>
            </a:r>
            <a:r>
              <a:rPr lang="en-US" sz="1000" dirty="0" err="1">
                <a:latin typeface="Arial" charset="0"/>
              </a:rPr>
              <a:t>McGeachie</a:t>
            </a:r>
            <a:r>
              <a:rPr lang="en-US" sz="1000" dirty="0">
                <a:latin typeface="Arial" charset="0"/>
              </a:rPr>
              <a:t>.</a:t>
            </a:r>
            <a:endParaRPr lang="en-US" sz="1000" dirty="0">
              <a:effectLst/>
              <a:latin typeface="Arial" charset="0"/>
            </a:endParaRPr>
          </a:p>
        </p:txBody>
      </p:sp>
      <p:pic>
        <p:nvPicPr>
          <p:cNvPr id="6" name="Picture Placeholder 4"/>
          <p:cNvPicPr>
            <a:picLocks noChangeAspect="1"/>
          </p:cNvPicPr>
          <p:nvPr/>
        </p:nvPicPr>
        <p:blipFill rotWithShape="1">
          <a:blip r:embed="rId3">
            <a:extLst>
              <a:ext uri="{28A0092B-C50C-407E-A947-70E740481C1C}">
                <a14:useLocalDpi xmlns:a14="http://schemas.microsoft.com/office/drawing/2010/main" val="0"/>
              </a:ext>
            </a:extLst>
          </a:blip>
          <a:srcRect l="65896" t="74747" b="-1664"/>
          <a:stretch/>
        </p:blipFill>
        <p:spPr>
          <a:xfrm>
            <a:off x="6005804" y="597024"/>
            <a:ext cx="3080308" cy="3780867"/>
          </a:xfrm>
          <a:prstGeom prst="rect">
            <a:avLst/>
          </a:prstGeom>
        </p:spPr>
      </p:pic>
      <p:sp>
        <p:nvSpPr>
          <p:cNvPr id="7" name="Rectangle 6"/>
          <p:cNvSpPr/>
          <p:nvPr/>
        </p:nvSpPr>
        <p:spPr>
          <a:xfrm>
            <a:off x="3256383" y="4284704"/>
            <a:ext cx="2749421" cy="1785104"/>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Omid Ali </a:t>
            </a:r>
            <a:r>
              <a:rPr lang="en-US" sz="1000" i="1" dirty="0" err="1">
                <a:latin typeface="Arial" charset="0"/>
              </a:rPr>
              <a:t>Avaz</a:t>
            </a:r>
            <a:r>
              <a:rPr lang="en-US" sz="1000" dirty="0">
                <a:latin typeface="Arial" charset="0"/>
              </a:rPr>
              <a:t>, 2016, Southern Highlands, New South Wales, oil on linen, 130.0 x 110.0 cm; Gift of Paul Walker and Patricia Mason in memory of Omid Ali </a:t>
            </a:r>
            <a:r>
              <a:rPr lang="en-US" sz="1000" dirty="0" err="1">
                <a:latin typeface="Arial" charset="0"/>
              </a:rPr>
              <a:t>Avaz</a:t>
            </a:r>
            <a:r>
              <a:rPr lang="en-US" sz="1000" dirty="0">
                <a:latin typeface="Arial" charset="0"/>
              </a:rPr>
              <a:t> through the Art Gallery of South Australia Contemporary Collectors 2018. Donated through the Australian Government’s Cultural Gift Program, Art Gallery of South Australia, Adelaide, Courtesy the artist, photo: Brenton </a:t>
            </a:r>
            <a:r>
              <a:rPr lang="en-US" sz="1000" dirty="0" err="1">
                <a:latin typeface="Arial" charset="0"/>
              </a:rPr>
              <a:t>McGeachie</a:t>
            </a:r>
            <a:r>
              <a:rPr lang="en-US" sz="1000" dirty="0">
                <a:latin typeface="Arial" charset="0"/>
              </a:rPr>
              <a:t>.</a:t>
            </a:r>
            <a:endParaRPr lang="en-US" sz="1000" dirty="0">
              <a:effectLst/>
              <a:latin typeface="Arial" charset="0"/>
            </a:endParaRPr>
          </a:p>
        </p:txBody>
      </p:sp>
      <p:pic>
        <p:nvPicPr>
          <p:cNvPr id="10" name="Picture 9">
            <a:extLst>
              <a:ext uri="{FF2B5EF4-FFF2-40B4-BE49-F238E27FC236}">
                <a16:creationId xmlns:a16="http://schemas.microsoft.com/office/drawing/2014/main" id="{2F894B34-9877-46EC-A238-B7D25C8285B7}"/>
              </a:ext>
            </a:extLst>
          </p:cNvPr>
          <p:cNvPicPr>
            <a:picLocks noChangeAspect="1"/>
          </p:cNvPicPr>
          <p:nvPr/>
        </p:nvPicPr>
        <p:blipFill>
          <a:blip r:embed="rId4"/>
          <a:stretch>
            <a:fillRect/>
          </a:stretch>
        </p:blipFill>
        <p:spPr>
          <a:xfrm>
            <a:off x="3219451" y="690898"/>
            <a:ext cx="2809261" cy="3303691"/>
          </a:xfrm>
          <a:prstGeom prst="rect">
            <a:avLst/>
          </a:prstGeom>
        </p:spPr>
      </p:pic>
    </p:spTree>
    <p:extLst>
      <p:ext uri="{BB962C8B-B14F-4D97-AF65-F5344CB8AC3E}">
        <p14:creationId xmlns:p14="http://schemas.microsoft.com/office/powerpoint/2010/main" val="591205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8856" y="2505675"/>
            <a:ext cx="8816546" cy="3050993"/>
          </a:xfrm>
        </p:spPr>
        <p:txBody>
          <a:bodyPr/>
          <a:lstStyle/>
          <a:p>
            <a:r>
              <a:rPr lang="en-US" sz="7200" dirty="0"/>
              <a:t>Communicator</a:t>
            </a:r>
            <a:br>
              <a:rPr lang="en-US" sz="7200" dirty="0"/>
            </a:br>
            <a:r>
              <a:rPr lang="en-US" sz="2800" i="1" dirty="0">
                <a:solidFill>
                  <a:srgbClr val="8272C5"/>
                </a:solidFill>
              </a:rPr>
              <a:t>Using signs and symbols to communicate meaning </a:t>
            </a:r>
            <a:endParaRPr lang="en-US" sz="7200" i="1" dirty="0">
              <a:solidFill>
                <a:srgbClr val="8272C5"/>
              </a:solidFill>
            </a:endParaRPr>
          </a:p>
        </p:txBody>
      </p:sp>
      <p:sp>
        <p:nvSpPr>
          <p:cNvPr id="4" name="Rectangle 3"/>
          <p:cNvSpPr/>
          <p:nvPr/>
        </p:nvSpPr>
        <p:spPr>
          <a:xfrm>
            <a:off x="365958" y="352853"/>
            <a:ext cx="3164649" cy="830997"/>
          </a:xfrm>
          <a:prstGeom prst="rect">
            <a:avLst/>
          </a:prstGeom>
        </p:spPr>
        <p:txBody>
          <a:bodyPr wrap="none">
            <a:spAutoFit/>
          </a:bodyPr>
          <a:lstStyle/>
          <a:p>
            <a:r>
              <a:rPr lang="en-US" sz="4800" b="1" dirty="0">
                <a:latin typeface="Arial" charset="0"/>
                <a:ea typeface="Arial" charset="0"/>
                <a:cs typeface="Arial" charset="0"/>
              </a:rPr>
              <a:t>Artist as.. </a:t>
            </a:r>
          </a:p>
        </p:txBody>
      </p:sp>
    </p:spTree>
    <p:extLst>
      <p:ext uri="{BB962C8B-B14F-4D97-AF65-F5344CB8AC3E}">
        <p14:creationId xmlns:p14="http://schemas.microsoft.com/office/powerpoint/2010/main" val="140753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93020" y="5991498"/>
            <a:ext cx="5900476" cy="707886"/>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The lot</a:t>
            </a:r>
            <a:r>
              <a:rPr lang="en-US" sz="1000" dirty="0">
                <a:latin typeface="Arial" charset="0"/>
              </a:rPr>
              <a:t>, 2006, </a:t>
            </a:r>
            <a:r>
              <a:rPr lang="en-US" sz="1000" dirty="0" err="1">
                <a:latin typeface="Arial" charset="0"/>
              </a:rPr>
              <a:t>Bowral</a:t>
            </a:r>
            <a:r>
              <a:rPr lang="en-US" sz="1000" dirty="0">
                <a:latin typeface="Arial" charset="0"/>
              </a:rPr>
              <a:t>, New South Wales, oil on canvas, 150.0 x 160.0 cm; Gift of Ben </a:t>
            </a:r>
            <a:r>
              <a:rPr lang="en-US" sz="1000" dirty="0" err="1">
                <a:latin typeface="Arial" charset="0"/>
              </a:rPr>
              <a:t>Quilty</a:t>
            </a:r>
            <a:r>
              <a:rPr lang="en-US" sz="1000" dirty="0">
                <a:latin typeface="Arial" charset="0"/>
              </a:rPr>
              <a:t> through the Art Gallery of South Australia Contemporary Collectors 2016. Donated through the Australian Government's Cultural Gifts Program, Art Gallery of South Australia, Adelaide, Courtesy the artist.</a:t>
            </a:r>
            <a:endParaRPr lang="en-US" sz="1000" dirty="0">
              <a:effectLst/>
              <a:latin typeface="Arial" charset="0"/>
            </a:endParaRPr>
          </a:p>
        </p:txBody>
      </p:sp>
      <p:pic>
        <p:nvPicPr>
          <p:cNvPr id="5" name="Picture 4">
            <a:extLst>
              <a:ext uri="{FF2B5EF4-FFF2-40B4-BE49-F238E27FC236}">
                <a16:creationId xmlns:a16="http://schemas.microsoft.com/office/drawing/2014/main" id="{F8C6DE88-7568-46A5-BE2E-6DD32852D366}"/>
              </a:ext>
            </a:extLst>
          </p:cNvPr>
          <p:cNvPicPr>
            <a:picLocks noChangeAspect="1"/>
          </p:cNvPicPr>
          <p:nvPr/>
        </p:nvPicPr>
        <p:blipFill>
          <a:blip r:embed="rId3"/>
          <a:stretch>
            <a:fillRect/>
          </a:stretch>
        </p:blipFill>
        <p:spPr>
          <a:xfrm>
            <a:off x="1693020" y="156972"/>
            <a:ext cx="6096000" cy="5702808"/>
          </a:xfrm>
          <a:prstGeom prst="rect">
            <a:avLst/>
          </a:prstGeom>
        </p:spPr>
      </p:pic>
    </p:spTree>
    <p:extLst>
      <p:ext uri="{BB962C8B-B14F-4D97-AF65-F5344CB8AC3E}">
        <p14:creationId xmlns:p14="http://schemas.microsoft.com/office/powerpoint/2010/main" val="1339361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982222" y="6098198"/>
            <a:ext cx="5529748" cy="553998"/>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The blue pill (explain the world)</a:t>
            </a:r>
            <a:r>
              <a:rPr lang="en-US" sz="1000" dirty="0">
                <a:latin typeface="Arial" charset="0"/>
              </a:rPr>
              <a:t>, 2016, Southern Highlands, New South Wales, oil on linen, 183.0 x 173.0 cm (overall); Private Collection, Courtesy the artist.</a:t>
            </a:r>
            <a:endParaRPr lang="en-US" sz="1000" dirty="0">
              <a:effectLst/>
              <a:latin typeface="Arial" charset="0"/>
            </a:endParaRPr>
          </a:p>
        </p:txBody>
      </p:sp>
      <p:pic>
        <p:nvPicPr>
          <p:cNvPr id="4" name="Picture 3">
            <a:extLst>
              <a:ext uri="{FF2B5EF4-FFF2-40B4-BE49-F238E27FC236}">
                <a16:creationId xmlns:a16="http://schemas.microsoft.com/office/drawing/2014/main" id="{2F5BBBF5-3AEE-4888-9D98-AB31C1FBF0A0}"/>
              </a:ext>
            </a:extLst>
          </p:cNvPr>
          <p:cNvPicPr>
            <a:picLocks noChangeAspect="1"/>
          </p:cNvPicPr>
          <p:nvPr/>
        </p:nvPicPr>
        <p:blipFill>
          <a:blip r:embed="rId3"/>
          <a:stretch>
            <a:fillRect/>
          </a:stretch>
        </p:blipFill>
        <p:spPr>
          <a:xfrm>
            <a:off x="1982222" y="379136"/>
            <a:ext cx="5364480" cy="5719062"/>
          </a:xfrm>
          <a:prstGeom prst="rect">
            <a:avLst/>
          </a:prstGeom>
        </p:spPr>
      </p:pic>
    </p:spTree>
    <p:extLst>
      <p:ext uri="{BB962C8B-B14F-4D97-AF65-F5344CB8AC3E}">
        <p14:creationId xmlns:p14="http://schemas.microsoft.com/office/powerpoint/2010/main" val="1322192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155312" y="5214563"/>
            <a:ext cx="4576341" cy="553998"/>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err="1">
                <a:latin typeface="Arial" charset="0"/>
              </a:rPr>
              <a:t>Torana</a:t>
            </a:r>
            <a:r>
              <a:rPr lang="en-US" sz="1000" i="1" dirty="0">
                <a:latin typeface="Arial" charset="0"/>
              </a:rPr>
              <a:t> no. 5</a:t>
            </a:r>
            <a:r>
              <a:rPr lang="en-US" sz="1000" dirty="0">
                <a:latin typeface="Arial" charset="0"/>
              </a:rPr>
              <a:t>, 2003, Melbourne, oil on canvas, 120.0x 130.0 cm; Private collection, Courtesy the artist, photo: Philip Betts.</a:t>
            </a:r>
            <a:endParaRPr lang="en-US" sz="1000" dirty="0">
              <a:effectLst/>
              <a:latin typeface="Arial" charset="0"/>
            </a:endParaRPr>
          </a:p>
        </p:txBody>
      </p:sp>
      <p:sp>
        <p:nvSpPr>
          <p:cNvPr id="3" name="Rectangle 2"/>
          <p:cNvSpPr/>
          <p:nvPr/>
        </p:nvSpPr>
        <p:spPr>
          <a:xfrm>
            <a:off x="179407" y="5163589"/>
            <a:ext cx="3975905" cy="1169551"/>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Ali </a:t>
            </a:r>
            <a:r>
              <a:rPr lang="en-US" sz="1000" i="1" dirty="0" err="1">
                <a:latin typeface="Arial" charset="0"/>
              </a:rPr>
              <a:t>Jaffari</a:t>
            </a:r>
            <a:r>
              <a:rPr lang="en-US" sz="1000" dirty="0">
                <a:latin typeface="Arial" charset="0"/>
              </a:rPr>
              <a:t>, 2017, Southern Highlands, New South Wales, oil on linen, 130.0 x 110.0 cm; Gift of Paul Walker and Patricia Mason in memory of Ali </a:t>
            </a:r>
            <a:r>
              <a:rPr lang="en-US" sz="1000" dirty="0" err="1">
                <a:latin typeface="Arial" charset="0"/>
              </a:rPr>
              <a:t>Jaffari</a:t>
            </a:r>
            <a:r>
              <a:rPr lang="en-US" sz="1000" dirty="0">
                <a:latin typeface="Arial" charset="0"/>
              </a:rPr>
              <a:t> through the Art Gallery of South Australia Contemporary Collectors 2018. Donated through the Australian Government’s Cultural Gift Program, Art Gallery of South Australia, Adelaide, Courtesy the artist, photo: Brenton </a:t>
            </a:r>
            <a:r>
              <a:rPr lang="en-US" sz="1000" dirty="0" err="1">
                <a:latin typeface="Arial" charset="0"/>
              </a:rPr>
              <a:t>McGeachie</a:t>
            </a:r>
            <a:r>
              <a:rPr lang="en-US" sz="1000" dirty="0">
                <a:latin typeface="Arial" charset="0"/>
              </a:rPr>
              <a:t>.</a:t>
            </a:r>
            <a:endParaRPr lang="en-US" sz="1000" dirty="0">
              <a:effectLst/>
              <a:latin typeface="Arial" charset="0"/>
            </a:endParaRPr>
          </a:p>
        </p:txBody>
      </p:sp>
      <p:pic>
        <p:nvPicPr>
          <p:cNvPr id="8" name="Picture 7">
            <a:extLst>
              <a:ext uri="{FF2B5EF4-FFF2-40B4-BE49-F238E27FC236}">
                <a16:creationId xmlns:a16="http://schemas.microsoft.com/office/drawing/2014/main" id="{C587BDEF-34F7-4C55-B414-E900F79BBDCC}"/>
              </a:ext>
            </a:extLst>
          </p:cNvPr>
          <p:cNvPicPr>
            <a:picLocks noChangeAspect="1"/>
          </p:cNvPicPr>
          <p:nvPr/>
        </p:nvPicPr>
        <p:blipFill>
          <a:blip r:embed="rId3"/>
          <a:stretch>
            <a:fillRect/>
          </a:stretch>
        </p:blipFill>
        <p:spPr>
          <a:xfrm>
            <a:off x="248308" y="410143"/>
            <a:ext cx="3685739" cy="4365757"/>
          </a:xfrm>
          <a:prstGeom prst="rect">
            <a:avLst/>
          </a:prstGeom>
        </p:spPr>
      </p:pic>
      <p:pic>
        <p:nvPicPr>
          <p:cNvPr id="9" name="Picture 8">
            <a:extLst>
              <a:ext uri="{FF2B5EF4-FFF2-40B4-BE49-F238E27FC236}">
                <a16:creationId xmlns:a16="http://schemas.microsoft.com/office/drawing/2014/main" id="{E1759756-9192-437B-BEFA-5D0EB230167B}"/>
              </a:ext>
            </a:extLst>
          </p:cNvPr>
          <p:cNvPicPr>
            <a:picLocks noChangeAspect="1"/>
          </p:cNvPicPr>
          <p:nvPr/>
        </p:nvPicPr>
        <p:blipFill>
          <a:blip r:embed="rId4"/>
          <a:stretch>
            <a:fillRect/>
          </a:stretch>
        </p:blipFill>
        <p:spPr>
          <a:xfrm>
            <a:off x="4152124" y="410143"/>
            <a:ext cx="4736997" cy="4386460"/>
          </a:xfrm>
          <a:prstGeom prst="rect">
            <a:avLst/>
          </a:prstGeom>
        </p:spPr>
      </p:pic>
    </p:spTree>
    <p:extLst>
      <p:ext uri="{BB962C8B-B14F-4D97-AF65-F5344CB8AC3E}">
        <p14:creationId xmlns:p14="http://schemas.microsoft.com/office/powerpoint/2010/main" val="113535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8079" y="178480"/>
            <a:ext cx="6361543" cy="5886654"/>
          </a:xfrm>
          <a:prstGeom prst="rect">
            <a:avLst/>
          </a:prstGeom>
        </p:spPr>
      </p:pic>
      <p:sp>
        <p:nvSpPr>
          <p:cNvPr id="3" name="TextBox 2"/>
          <p:cNvSpPr txBox="1"/>
          <p:nvPr/>
        </p:nvSpPr>
        <p:spPr>
          <a:xfrm>
            <a:off x="1708079" y="6174401"/>
            <a:ext cx="6361543" cy="400110"/>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a:t>
            </a:r>
            <a:r>
              <a:rPr lang="en-AU" sz="1000" i="1" dirty="0">
                <a:latin typeface="Arial" panose="020B0604020202020204" pitchFamily="34" charset="0"/>
                <a:cs typeface="Arial" panose="020B0604020202020204" pitchFamily="34" charset="0"/>
              </a:rPr>
              <a:t>Skull landscape</a:t>
            </a:r>
            <a:r>
              <a:rPr lang="en-AU" sz="1000" dirty="0">
                <a:latin typeface="Arial" panose="020B0604020202020204" pitchFamily="34" charset="0"/>
                <a:cs typeface="Arial" panose="020B0604020202020204" pitchFamily="34" charset="0"/>
              </a:rPr>
              <a:t>, 2006, oil and aerosol on linen, 160.0 x 170.0 cm; Private Collection, Courtesy the artist </a:t>
            </a:r>
          </a:p>
        </p:txBody>
      </p:sp>
    </p:spTree>
    <p:extLst>
      <p:ext uri="{BB962C8B-B14F-4D97-AF65-F5344CB8AC3E}">
        <p14:creationId xmlns:p14="http://schemas.microsoft.com/office/powerpoint/2010/main" val="93685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2344615" y="201853"/>
            <a:ext cx="5045430" cy="5489135"/>
          </a:xfrm>
        </p:spPr>
      </p:pic>
      <p:sp>
        <p:nvSpPr>
          <p:cNvPr id="3" name="Rectangle 2"/>
          <p:cNvSpPr/>
          <p:nvPr/>
        </p:nvSpPr>
        <p:spPr>
          <a:xfrm>
            <a:off x="2344615" y="5957754"/>
            <a:ext cx="5045430" cy="738664"/>
          </a:xfrm>
          <a:prstGeom prst="rect">
            <a:avLst/>
          </a:prstGeom>
        </p:spPr>
        <p:txBody>
          <a:bodyPr wrap="square">
            <a:spAutoFit/>
          </a:bodyPr>
          <a:lstStyle/>
          <a:p>
            <a:r>
              <a:rPr lang="en-US" sz="1050" dirty="0">
                <a:latin typeface="Arial" charset="0"/>
              </a:rPr>
              <a:t>Ben </a:t>
            </a:r>
            <a:r>
              <a:rPr lang="en-US" sz="1050" dirty="0" err="1">
                <a:latin typeface="Arial" charset="0"/>
              </a:rPr>
              <a:t>Quilty</a:t>
            </a:r>
            <a:r>
              <a:rPr lang="en-US" sz="1050" dirty="0">
                <a:latin typeface="Arial" charset="0"/>
              </a:rPr>
              <a:t>, Australia, born 1973, </a:t>
            </a:r>
            <a:r>
              <a:rPr lang="en-US" sz="1050" i="1" dirty="0">
                <a:latin typeface="Arial" charset="0"/>
              </a:rPr>
              <a:t>Self-portrait after Afghanistan</a:t>
            </a:r>
            <a:r>
              <a:rPr lang="en-US" sz="1050" dirty="0">
                <a:latin typeface="Arial" charset="0"/>
              </a:rPr>
              <a:t>, 2012, Southern Highlands, New South Wales, oil on linen, 130.0 x 120.0 cm; Private collection, Sydney, Courtesy the artist, photo: </a:t>
            </a:r>
            <a:r>
              <a:rPr lang="en-US" sz="1050" dirty="0" err="1">
                <a:latin typeface="Arial" charset="0"/>
              </a:rPr>
              <a:t>Mim</a:t>
            </a:r>
            <a:r>
              <a:rPr lang="en-US" sz="1050" dirty="0">
                <a:latin typeface="Arial" charset="0"/>
              </a:rPr>
              <a:t> </a:t>
            </a:r>
            <a:r>
              <a:rPr lang="en-US" sz="1050" dirty="0" err="1">
                <a:latin typeface="Arial" charset="0"/>
              </a:rPr>
              <a:t>Stirling</a:t>
            </a:r>
            <a:r>
              <a:rPr lang="en-US" sz="1050" dirty="0">
                <a:latin typeface="Arial" charset="0"/>
              </a:rPr>
              <a:t>.</a:t>
            </a:r>
          </a:p>
          <a:p>
            <a:endParaRPr lang="en-US" sz="1050" dirty="0">
              <a:effectLst/>
              <a:latin typeface="Arial" charset="0"/>
            </a:endParaRPr>
          </a:p>
        </p:txBody>
      </p:sp>
    </p:spTree>
    <p:extLst>
      <p:ext uri="{BB962C8B-B14F-4D97-AF65-F5344CB8AC3E}">
        <p14:creationId xmlns:p14="http://schemas.microsoft.com/office/powerpoint/2010/main" val="71555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637" y="2824652"/>
            <a:ext cx="8816546" cy="3050993"/>
          </a:xfrm>
        </p:spPr>
        <p:txBody>
          <a:bodyPr/>
          <a:lstStyle/>
          <a:p>
            <a:r>
              <a:rPr lang="en-US" sz="7200" dirty="0"/>
              <a:t>Observer</a:t>
            </a:r>
            <a:br>
              <a:rPr lang="en-US" sz="7200" dirty="0"/>
            </a:br>
            <a:r>
              <a:rPr lang="en-US" sz="3200" i="1" dirty="0">
                <a:solidFill>
                  <a:srgbClr val="8272C5"/>
                </a:solidFill>
              </a:rPr>
              <a:t>Personal and psychological experience </a:t>
            </a:r>
            <a:endParaRPr lang="en-US" sz="2000" dirty="0">
              <a:solidFill>
                <a:srgbClr val="8272C5"/>
              </a:solidFill>
            </a:endParaRPr>
          </a:p>
        </p:txBody>
      </p:sp>
      <p:sp>
        <p:nvSpPr>
          <p:cNvPr id="4" name="Rectangle 3"/>
          <p:cNvSpPr/>
          <p:nvPr/>
        </p:nvSpPr>
        <p:spPr>
          <a:xfrm>
            <a:off x="365958" y="352853"/>
            <a:ext cx="3164649" cy="830997"/>
          </a:xfrm>
          <a:prstGeom prst="rect">
            <a:avLst/>
          </a:prstGeom>
        </p:spPr>
        <p:txBody>
          <a:bodyPr wrap="none">
            <a:spAutoFit/>
          </a:bodyPr>
          <a:lstStyle/>
          <a:p>
            <a:r>
              <a:rPr lang="en-US" sz="4800" b="1" dirty="0">
                <a:latin typeface="Arial" charset="0"/>
                <a:ea typeface="Arial" charset="0"/>
                <a:cs typeface="Arial" charset="0"/>
              </a:rPr>
              <a:t>Artist as.. </a:t>
            </a:r>
          </a:p>
        </p:txBody>
      </p:sp>
    </p:spTree>
    <p:extLst>
      <p:ext uri="{BB962C8B-B14F-4D97-AF65-F5344CB8AC3E}">
        <p14:creationId xmlns:p14="http://schemas.microsoft.com/office/powerpoint/2010/main" val="1868120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692185" y="6104688"/>
            <a:ext cx="4313618"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The Last Supper (Bottom Feeder), 2018, Southern Highlands, New South Wales, oil on linen, 265.0 x 202.0 cm; Private Collection, Courtesy the artist</a:t>
            </a:r>
            <a:endParaRPr lang="en-US" sz="1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031394A-DFC5-4AA0-BAE5-D3E8238C18A1}"/>
              </a:ext>
            </a:extLst>
          </p:cNvPr>
          <p:cNvPicPr>
            <a:picLocks noChangeAspect="1"/>
          </p:cNvPicPr>
          <p:nvPr/>
        </p:nvPicPr>
        <p:blipFill>
          <a:blip r:embed="rId3"/>
          <a:stretch>
            <a:fillRect/>
          </a:stretch>
        </p:blipFill>
        <p:spPr>
          <a:xfrm>
            <a:off x="225340" y="381000"/>
            <a:ext cx="4296724" cy="5631355"/>
          </a:xfrm>
          <a:prstGeom prst="rect">
            <a:avLst/>
          </a:prstGeom>
        </p:spPr>
      </p:pic>
      <p:pic>
        <p:nvPicPr>
          <p:cNvPr id="9" name="Picture 8">
            <a:extLst>
              <a:ext uri="{FF2B5EF4-FFF2-40B4-BE49-F238E27FC236}">
                <a16:creationId xmlns:a16="http://schemas.microsoft.com/office/drawing/2014/main" id="{491EFC1D-547E-4CB6-ADE4-A9E835D4BBE9}"/>
              </a:ext>
            </a:extLst>
          </p:cNvPr>
          <p:cNvPicPr>
            <a:picLocks noChangeAspect="1"/>
          </p:cNvPicPr>
          <p:nvPr/>
        </p:nvPicPr>
        <p:blipFill>
          <a:blip r:embed="rId4"/>
          <a:stretch>
            <a:fillRect/>
          </a:stretch>
        </p:blipFill>
        <p:spPr>
          <a:xfrm>
            <a:off x="4692185" y="381000"/>
            <a:ext cx="4313618" cy="5631355"/>
          </a:xfrm>
          <a:prstGeom prst="rect">
            <a:avLst/>
          </a:prstGeom>
        </p:spPr>
      </p:pic>
      <p:sp>
        <p:nvSpPr>
          <p:cNvPr id="14" name="Rectangle 13">
            <a:extLst>
              <a:ext uri="{FF2B5EF4-FFF2-40B4-BE49-F238E27FC236}">
                <a16:creationId xmlns:a16="http://schemas.microsoft.com/office/drawing/2014/main" id="{9A295DAE-35D6-4927-8FE7-50170E6A7425}"/>
              </a:ext>
            </a:extLst>
          </p:cNvPr>
          <p:cNvSpPr/>
          <p:nvPr/>
        </p:nvSpPr>
        <p:spPr>
          <a:xfrm>
            <a:off x="120185" y="6104688"/>
            <a:ext cx="4401879" cy="553998"/>
          </a:xfrm>
          <a:prstGeom prst="rect">
            <a:avLst/>
          </a:prstGeom>
        </p:spPr>
        <p:txBody>
          <a:bodyPr wrap="square">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The Goldilocks Zone (Banksia Man), 2015, Southern Highlands, New South Wales, oil on polyester, 265.0 x 202.0 cm; Private collection, Adelaide, Courtesy the artist</a:t>
            </a:r>
          </a:p>
        </p:txBody>
      </p:sp>
    </p:spTree>
    <p:extLst>
      <p:ext uri="{BB962C8B-B14F-4D97-AF65-F5344CB8AC3E}">
        <p14:creationId xmlns:p14="http://schemas.microsoft.com/office/powerpoint/2010/main" val="542898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637" y="2824652"/>
            <a:ext cx="8816546" cy="3050993"/>
          </a:xfrm>
        </p:spPr>
        <p:txBody>
          <a:bodyPr/>
          <a:lstStyle/>
          <a:p>
            <a:r>
              <a:rPr lang="en-US" sz="7200" dirty="0"/>
              <a:t>Revisionist</a:t>
            </a:r>
            <a:br>
              <a:rPr lang="en-US" sz="7200" dirty="0"/>
            </a:br>
            <a:r>
              <a:rPr lang="en-US" sz="2800" dirty="0">
                <a:solidFill>
                  <a:srgbClr val="8272C5"/>
                </a:solidFill>
              </a:rPr>
              <a:t>Critical practices which challenge traditional conventions</a:t>
            </a:r>
            <a:endParaRPr lang="en-US" sz="1400" dirty="0">
              <a:solidFill>
                <a:srgbClr val="FF0000"/>
              </a:solidFill>
            </a:endParaRPr>
          </a:p>
        </p:txBody>
      </p:sp>
      <p:sp>
        <p:nvSpPr>
          <p:cNvPr id="4" name="Rectangle 3"/>
          <p:cNvSpPr/>
          <p:nvPr/>
        </p:nvSpPr>
        <p:spPr>
          <a:xfrm>
            <a:off x="365958" y="352853"/>
            <a:ext cx="3164649" cy="830997"/>
          </a:xfrm>
          <a:prstGeom prst="rect">
            <a:avLst/>
          </a:prstGeom>
        </p:spPr>
        <p:txBody>
          <a:bodyPr wrap="none">
            <a:spAutoFit/>
          </a:bodyPr>
          <a:lstStyle/>
          <a:p>
            <a:r>
              <a:rPr lang="en-US" sz="4800" b="1" dirty="0">
                <a:latin typeface="Arial" charset="0"/>
                <a:ea typeface="Arial" charset="0"/>
                <a:cs typeface="Arial" charset="0"/>
              </a:rPr>
              <a:t>Artist as.. </a:t>
            </a:r>
          </a:p>
        </p:txBody>
      </p:sp>
    </p:spTree>
    <p:extLst>
      <p:ext uri="{BB962C8B-B14F-4D97-AF65-F5344CB8AC3E}">
        <p14:creationId xmlns:p14="http://schemas.microsoft.com/office/powerpoint/2010/main" val="1599418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33916" y="5140001"/>
            <a:ext cx="8612372" cy="400110"/>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a:t>
            </a:r>
            <a:r>
              <a:rPr lang="en-AU" sz="1000" i="1" dirty="0" err="1">
                <a:latin typeface="Arial" panose="020B0604020202020204" pitchFamily="34" charset="0"/>
                <a:cs typeface="Arial" panose="020B0604020202020204" pitchFamily="34" charset="0"/>
              </a:rPr>
              <a:t>Irin</a:t>
            </a:r>
            <a:r>
              <a:rPr lang="en-AU" sz="1000" i="1" dirty="0">
                <a:latin typeface="Arial" panose="020B0604020202020204" pitchFamily="34" charset="0"/>
                <a:cs typeface="Arial" panose="020B0604020202020204" pitchFamily="34" charset="0"/>
              </a:rPr>
              <a:t> </a:t>
            </a:r>
            <a:r>
              <a:rPr lang="en-AU" sz="1000" i="1" dirty="0" err="1">
                <a:latin typeface="Arial" panose="020B0604020202020204" pitchFamily="34" charset="0"/>
                <a:cs typeface="Arial" panose="020B0604020202020204" pitchFamily="34" charset="0"/>
              </a:rPr>
              <a:t>Irinji</a:t>
            </a:r>
            <a:r>
              <a:rPr lang="en-AU" sz="1000" dirty="0">
                <a:latin typeface="Arial" panose="020B0604020202020204" pitchFamily="34" charset="0"/>
                <a:cs typeface="Arial" panose="020B0604020202020204" pitchFamily="34" charset="0"/>
              </a:rPr>
              <a:t>, 2018, Southern Highlands, New South Wales, oil on linen (12 panels), 224.0 x 551.0 cm; Private Collection, Courtesy the artist </a:t>
            </a:r>
          </a:p>
        </p:txBody>
      </p:sp>
      <p:pic>
        <p:nvPicPr>
          <p:cNvPr id="4" name="Picture 3">
            <a:extLst>
              <a:ext uri="{FF2B5EF4-FFF2-40B4-BE49-F238E27FC236}">
                <a16:creationId xmlns:a16="http://schemas.microsoft.com/office/drawing/2014/main" id="{FB4B2839-8D48-4CCA-B87B-C307467CA3FA}"/>
              </a:ext>
            </a:extLst>
          </p:cNvPr>
          <p:cNvPicPr>
            <a:picLocks noChangeAspect="1"/>
          </p:cNvPicPr>
          <p:nvPr/>
        </p:nvPicPr>
        <p:blipFill>
          <a:blip r:embed="rId3"/>
          <a:stretch>
            <a:fillRect/>
          </a:stretch>
        </p:blipFill>
        <p:spPr>
          <a:xfrm>
            <a:off x="0" y="1319643"/>
            <a:ext cx="9144000" cy="3712464"/>
          </a:xfrm>
          <a:prstGeom prst="rect">
            <a:avLst/>
          </a:prstGeom>
        </p:spPr>
      </p:pic>
    </p:spTree>
    <p:extLst>
      <p:ext uri="{BB962C8B-B14F-4D97-AF65-F5344CB8AC3E}">
        <p14:creationId xmlns:p14="http://schemas.microsoft.com/office/powerpoint/2010/main" val="116422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23283" y="5517492"/>
            <a:ext cx="8708065"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Fairy Bower Rorschach</a:t>
            </a:r>
            <a:r>
              <a:rPr lang="en-US" sz="1000" dirty="0">
                <a:latin typeface="Arial" charset="0"/>
              </a:rPr>
              <a:t>, 2012, Southern Highlands, New South Wales, oil on linen (eight panels), 240.0 x 550.0 cm (overall); Purchased with funds provided by the Patrick White Bequest Fund, 2012, Art Gallery of New South Wales, Sydney, Courtesy the artist.</a:t>
            </a:r>
            <a:endParaRPr lang="en-US" sz="1000" dirty="0">
              <a:effectLst/>
              <a:latin typeface="Arial" charset="0"/>
            </a:endParaRPr>
          </a:p>
        </p:txBody>
      </p:sp>
      <p:pic>
        <p:nvPicPr>
          <p:cNvPr id="5" name="Picture 4">
            <a:extLst>
              <a:ext uri="{FF2B5EF4-FFF2-40B4-BE49-F238E27FC236}">
                <a16:creationId xmlns:a16="http://schemas.microsoft.com/office/drawing/2014/main" id="{9A330B49-3C5B-4A50-9B8A-FA25D1D65C9A}"/>
              </a:ext>
            </a:extLst>
          </p:cNvPr>
          <p:cNvPicPr>
            <a:picLocks noChangeAspect="1"/>
          </p:cNvPicPr>
          <p:nvPr/>
        </p:nvPicPr>
        <p:blipFill>
          <a:blip r:embed="rId3"/>
          <a:stretch>
            <a:fillRect/>
          </a:stretch>
        </p:blipFill>
        <p:spPr>
          <a:xfrm>
            <a:off x="0" y="928116"/>
            <a:ext cx="9144000" cy="4210812"/>
          </a:xfrm>
          <a:prstGeom prst="rect">
            <a:avLst/>
          </a:prstGeom>
        </p:spPr>
      </p:pic>
    </p:spTree>
    <p:extLst>
      <p:ext uri="{BB962C8B-B14F-4D97-AF65-F5344CB8AC3E}">
        <p14:creationId xmlns:p14="http://schemas.microsoft.com/office/powerpoint/2010/main" val="1642035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most art if it’s a beautiful thing that tells a dark story, it can’t be more powerful’.</a:t>
            </a:r>
          </a:p>
        </p:txBody>
      </p:sp>
      <p:sp>
        <p:nvSpPr>
          <p:cNvPr id="3" name="Content Placeholder 2"/>
          <p:cNvSpPr>
            <a:spLocks noGrp="1"/>
          </p:cNvSpPr>
          <p:nvPr>
            <p:ph idx="1"/>
          </p:nvPr>
        </p:nvSpPr>
        <p:spPr/>
        <p:txBody>
          <a:bodyPr/>
          <a:lstStyle/>
          <a:p>
            <a:r>
              <a:rPr lang="en-US" dirty="0"/>
              <a:t>Ben </a:t>
            </a:r>
            <a:r>
              <a:rPr lang="en-US" dirty="0" err="1"/>
              <a:t>Quilty</a:t>
            </a:r>
            <a:r>
              <a:rPr lang="en-US" dirty="0"/>
              <a:t> on ‘</a:t>
            </a:r>
            <a:r>
              <a:rPr lang="en-US" i="1" dirty="0"/>
              <a:t>When Silence Falls</a:t>
            </a:r>
            <a:r>
              <a:rPr lang="en-US" dirty="0"/>
              <a:t>’, 2016 </a:t>
            </a:r>
          </a:p>
        </p:txBody>
      </p:sp>
    </p:spTree>
    <p:extLst>
      <p:ext uri="{BB962C8B-B14F-4D97-AF65-F5344CB8AC3E}">
        <p14:creationId xmlns:p14="http://schemas.microsoft.com/office/powerpoint/2010/main" val="62546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340239" y="6158608"/>
            <a:ext cx="6739637" cy="400110"/>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a:t>
            </a:r>
            <a:r>
              <a:rPr lang="en-AU" sz="1000" i="1" dirty="0" err="1">
                <a:latin typeface="Arial" panose="020B0604020202020204" pitchFamily="34" charset="0"/>
                <a:cs typeface="Arial" panose="020B0604020202020204" pitchFamily="34" charset="0"/>
              </a:rPr>
              <a:t>Irin</a:t>
            </a:r>
            <a:r>
              <a:rPr lang="en-AU" sz="1000" i="1" dirty="0">
                <a:latin typeface="Arial" panose="020B0604020202020204" pitchFamily="34" charset="0"/>
                <a:cs typeface="Arial" panose="020B0604020202020204" pitchFamily="34" charset="0"/>
              </a:rPr>
              <a:t> </a:t>
            </a:r>
            <a:r>
              <a:rPr lang="en-AU" sz="1000" i="1" dirty="0" err="1">
                <a:latin typeface="Arial" panose="020B0604020202020204" pitchFamily="34" charset="0"/>
                <a:cs typeface="Arial" panose="020B0604020202020204" pitchFamily="34" charset="0"/>
              </a:rPr>
              <a:t>Irinji</a:t>
            </a:r>
            <a:r>
              <a:rPr lang="en-AU" sz="1000" dirty="0">
                <a:latin typeface="Arial" panose="020B0604020202020204" pitchFamily="34" charset="0"/>
                <a:cs typeface="Arial" panose="020B0604020202020204" pitchFamily="34" charset="0"/>
              </a:rPr>
              <a:t>, 2018, Southern Highlands, New South Wales, oil on linen (12 panels), 224.0 x 551.0 cm; Private Collection, Courtesy the artist </a:t>
            </a:r>
          </a:p>
        </p:txBody>
      </p:sp>
      <p:pic>
        <p:nvPicPr>
          <p:cNvPr id="4" name="Picture 3">
            <a:extLst>
              <a:ext uri="{FF2B5EF4-FFF2-40B4-BE49-F238E27FC236}">
                <a16:creationId xmlns:a16="http://schemas.microsoft.com/office/drawing/2014/main" id="{F759CF2F-1D63-4176-B2EC-6DD6A935568E}"/>
              </a:ext>
            </a:extLst>
          </p:cNvPr>
          <p:cNvPicPr>
            <a:picLocks noChangeAspect="1"/>
          </p:cNvPicPr>
          <p:nvPr/>
        </p:nvPicPr>
        <p:blipFill rotWithShape="1">
          <a:blip r:embed="rId3"/>
          <a:srcRect b="17310"/>
          <a:stretch/>
        </p:blipFill>
        <p:spPr>
          <a:xfrm>
            <a:off x="1340239" y="285874"/>
            <a:ext cx="6442794" cy="5828331"/>
          </a:xfrm>
          <a:prstGeom prst="rect">
            <a:avLst/>
          </a:prstGeom>
        </p:spPr>
      </p:pic>
    </p:spTree>
    <p:extLst>
      <p:ext uri="{BB962C8B-B14F-4D97-AF65-F5344CB8AC3E}">
        <p14:creationId xmlns:p14="http://schemas.microsoft.com/office/powerpoint/2010/main" val="3583401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20652" y="5079152"/>
            <a:ext cx="8942325" cy="707886"/>
          </a:xfrm>
          <a:prstGeom prst="rect">
            <a:avLst/>
          </a:prstGeom>
        </p:spPr>
        <p:txBody>
          <a:bodyPr wrap="square">
            <a:spAutoFit/>
          </a:bodyPr>
          <a:lstStyle/>
          <a:p>
            <a:r>
              <a:rPr lang="en-US" sz="1000" dirty="0">
                <a:latin typeface="Arial" charset="0"/>
                <a:ea typeface="Arial" charset="0"/>
                <a:cs typeface="Arial" charset="0"/>
              </a:rPr>
              <a:t>Ben </a:t>
            </a:r>
            <a:r>
              <a:rPr lang="en-US" sz="1000" dirty="0" err="1">
                <a:latin typeface="Arial" charset="0"/>
                <a:ea typeface="Arial" charset="0"/>
                <a:cs typeface="Arial" charset="0"/>
              </a:rPr>
              <a:t>Quilty</a:t>
            </a:r>
            <a:r>
              <a:rPr lang="en-US" sz="1000" dirty="0">
                <a:latin typeface="Arial" charset="0"/>
                <a:ea typeface="Arial" charset="0"/>
                <a:cs typeface="Arial" charset="0"/>
              </a:rPr>
              <a:t>, Australia, born 1973, </a:t>
            </a:r>
            <a:r>
              <a:rPr lang="en-US" sz="1000" i="1" dirty="0">
                <a:latin typeface="Arial" charset="0"/>
                <a:ea typeface="Arial" charset="0"/>
                <a:cs typeface="Arial" charset="0"/>
              </a:rPr>
              <a:t>Evening shadows, Rorschach after Johnstone</a:t>
            </a:r>
            <a:r>
              <a:rPr lang="en-US" sz="1000" dirty="0">
                <a:latin typeface="Arial" charset="0"/>
                <a:ea typeface="Arial" charset="0"/>
                <a:cs typeface="Arial" charset="0"/>
              </a:rPr>
              <a:t>, 2011, Robertson, New South Wales, oil on linen, eight panels,  115 x 175 cm (each panel), 230 x 702 cm (overall)  Gift of Ben </a:t>
            </a:r>
            <a:r>
              <a:rPr lang="en-US" sz="1000" dirty="0" err="1">
                <a:latin typeface="Arial" charset="0"/>
                <a:ea typeface="Arial" charset="0"/>
                <a:cs typeface="Arial" charset="0"/>
              </a:rPr>
              <a:t>Quilty</a:t>
            </a:r>
            <a:r>
              <a:rPr lang="en-US" sz="1000" dirty="0">
                <a:latin typeface="Arial" charset="0"/>
                <a:ea typeface="Arial" charset="0"/>
                <a:cs typeface="Arial" charset="0"/>
              </a:rPr>
              <a:t> through the Art Gallery of South Australia Contemporary Collectors to celebrate the 10th anniversary of Contemporary Collectors 2013. Donated through the Australian Government's Cultural Gifts Program, Art Gallery of South Australia, Adelaide, Courtesy the artist</a:t>
            </a:r>
          </a:p>
        </p:txBody>
      </p:sp>
      <p:pic>
        <p:nvPicPr>
          <p:cNvPr id="4" name="Picture 3">
            <a:extLst>
              <a:ext uri="{FF2B5EF4-FFF2-40B4-BE49-F238E27FC236}">
                <a16:creationId xmlns:a16="http://schemas.microsoft.com/office/drawing/2014/main" id="{FF760371-D335-4495-A9A1-3C5855E92087}"/>
              </a:ext>
            </a:extLst>
          </p:cNvPr>
          <p:cNvPicPr>
            <a:picLocks noChangeAspect="1"/>
          </p:cNvPicPr>
          <p:nvPr/>
        </p:nvPicPr>
        <p:blipFill>
          <a:blip r:embed="rId3"/>
          <a:stretch>
            <a:fillRect/>
          </a:stretch>
        </p:blipFill>
        <p:spPr>
          <a:xfrm>
            <a:off x="0" y="1493590"/>
            <a:ext cx="9144000" cy="2999232"/>
          </a:xfrm>
          <a:prstGeom prst="rect">
            <a:avLst/>
          </a:prstGeom>
        </p:spPr>
      </p:pic>
    </p:spTree>
    <p:extLst>
      <p:ext uri="{BB962C8B-B14F-4D97-AF65-F5344CB8AC3E}">
        <p14:creationId xmlns:p14="http://schemas.microsoft.com/office/powerpoint/2010/main" val="1618547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5924" y="1836112"/>
            <a:ext cx="8816546" cy="3050993"/>
          </a:xfrm>
        </p:spPr>
        <p:txBody>
          <a:bodyPr/>
          <a:lstStyle/>
          <a:p>
            <a:r>
              <a:rPr lang="en-AU" dirty="0"/>
              <a:t>‘</a:t>
            </a:r>
            <a:r>
              <a:rPr lang="en-AU" sz="4000" dirty="0"/>
              <a:t>It’s up to the artist to tell the truth. If society were more open to embracing our rich culture, we would live in a much more interesting place’. </a:t>
            </a:r>
            <a:br>
              <a:rPr lang="en-GB" dirty="0"/>
            </a:br>
            <a:r>
              <a:rPr lang="en-AU" dirty="0"/>
              <a:t> </a:t>
            </a:r>
            <a:endParaRPr lang="en-GB" dirty="0"/>
          </a:p>
        </p:txBody>
      </p:sp>
      <p:sp>
        <p:nvSpPr>
          <p:cNvPr id="3" name="Content Placeholder 2"/>
          <p:cNvSpPr>
            <a:spLocks noGrp="1"/>
          </p:cNvSpPr>
          <p:nvPr>
            <p:ph idx="1"/>
          </p:nvPr>
        </p:nvSpPr>
        <p:spPr>
          <a:xfrm>
            <a:off x="327455" y="5331948"/>
            <a:ext cx="8816545" cy="410548"/>
          </a:xfrm>
        </p:spPr>
        <p:txBody>
          <a:bodyPr/>
          <a:lstStyle/>
          <a:p>
            <a:r>
              <a:rPr lang="en-AU" dirty="0"/>
              <a:t>Ben </a:t>
            </a:r>
            <a:r>
              <a:rPr lang="en-AU" dirty="0" err="1"/>
              <a:t>Quilty</a:t>
            </a:r>
            <a:r>
              <a:rPr lang="en-AU" dirty="0"/>
              <a:t>, Dark Heart artist talk Art Gallery of South Australia, 2014</a:t>
            </a:r>
            <a:r>
              <a:rPr lang="en-GB" dirty="0"/>
              <a:t> </a:t>
            </a:r>
            <a:endParaRPr lang="en-US" dirty="0"/>
          </a:p>
        </p:txBody>
      </p:sp>
    </p:spTree>
    <p:extLst>
      <p:ext uri="{BB962C8B-B14F-4D97-AF65-F5344CB8AC3E}">
        <p14:creationId xmlns:p14="http://schemas.microsoft.com/office/powerpoint/2010/main" val="1619621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62EB4-5724-4397-ACF2-15EC6072DF80}"/>
              </a:ext>
            </a:extLst>
          </p:cNvPr>
          <p:cNvPicPr>
            <a:picLocks noChangeAspect="1"/>
          </p:cNvPicPr>
          <p:nvPr/>
        </p:nvPicPr>
        <p:blipFill>
          <a:blip r:embed="rId3"/>
          <a:stretch>
            <a:fillRect/>
          </a:stretch>
        </p:blipFill>
        <p:spPr>
          <a:xfrm>
            <a:off x="4699591" y="184134"/>
            <a:ext cx="4214674" cy="6419915"/>
          </a:xfrm>
          <a:prstGeom prst="rect">
            <a:avLst/>
          </a:prstGeom>
        </p:spPr>
      </p:pic>
      <p:sp>
        <p:nvSpPr>
          <p:cNvPr id="6" name="Rectangle 5">
            <a:extLst>
              <a:ext uri="{FF2B5EF4-FFF2-40B4-BE49-F238E27FC236}">
                <a16:creationId xmlns:a16="http://schemas.microsoft.com/office/drawing/2014/main" id="{31AB4815-E46A-42DD-993A-8A3C33D72689}"/>
              </a:ext>
            </a:extLst>
          </p:cNvPr>
          <p:cNvSpPr/>
          <p:nvPr/>
        </p:nvSpPr>
        <p:spPr>
          <a:xfrm>
            <a:off x="202018" y="6045114"/>
            <a:ext cx="4199861" cy="553998"/>
          </a:xfrm>
          <a:prstGeom prst="rect">
            <a:avLst/>
          </a:prstGeom>
        </p:spPr>
        <p:txBody>
          <a:bodyPr wrap="square">
            <a:spAutoFit/>
          </a:bodyPr>
          <a:lstStyle/>
          <a:p>
            <a:pPr>
              <a:spcAft>
                <a:spcPts val="0"/>
              </a:spcAft>
            </a:pPr>
            <a:r>
              <a:rPr lang="en-AU" sz="1000" dirty="0">
                <a:solidFill>
                  <a:srgbClr val="000000"/>
                </a:solidFill>
                <a:latin typeface="Arial" panose="020B0604020202020204" pitchFamily="34" charset="0"/>
                <a:ea typeface="Times New Roman" panose="02020603050405020304" pitchFamily="18" charset="0"/>
              </a:rPr>
              <a:t>Ben </a:t>
            </a:r>
            <a:r>
              <a:rPr lang="en-AU" sz="1000" dirty="0" err="1">
                <a:solidFill>
                  <a:srgbClr val="000000"/>
                </a:solidFill>
                <a:latin typeface="Arial" panose="020B0604020202020204" pitchFamily="34" charset="0"/>
                <a:ea typeface="Times New Roman" panose="02020603050405020304" pitchFamily="18" charset="0"/>
              </a:rPr>
              <a:t>Quilty</a:t>
            </a:r>
            <a:r>
              <a:rPr lang="en-AU" sz="1000" dirty="0">
                <a:solidFill>
                  <a:srgbClr val="000000"/>
                </a:solidFill>
                <a:latin typeface="Arial" panose="020B0604020202020204" pitchFamily="34" charset="0"/>
                <a:ea typeface="Times New Roman" panose="02020603050405020304" pitchFamily="18" charset="0"/>
              </a:rPr>
              <a:t>, Australia, born 1973, </a:t>
            </a:r>
            <a:r>
              <a:rPr lang="en-AU" sz="1000" i="1" dirty="0">
                <a:solidFill>
                  <a:srgbClr val="000000"/>
                </a:solidFill>
                <a:latin typeface="Arial" panose="020B0604020202020204" pitchFamily="34" charset="0"/>
                <a:ea typeface="Times New Roman" panose="02020603050405020304" pitchFamily="18" charset="0"/>
              </a:rPr>
              <a:t>The Last Supper no.9</a:t>
            </a:r>
            <a:r>
              <a:rPr lang="en-AU" sz="1000" dirty="0">
                <a:solidFill>
                  <a:srgbClr val="000000"/>
                </a:solidFill>
                <a:latin typeface="Arial" panose="020B0604020202020204" pitchFamily="34" charset="0"/>
                <a:ea typeface="Times New Roman" panose="02020603050405020304" pitchFamily="18" charset="0"/>
              </a:rPr>
              <a:t>, 2017, Southern Highlands, New South Wales, oil on linen, 265.0 x 202.0 cm; Private collection, Courtesy the artist.</a:t>
            </a:r>
            <a:endParaRPr lang="en-AU" sz="10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684332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65820" y="6180892"/>
            <a:ext cx="7519664" cy="677108"/>
          </a:xfrm>
          <a:prstGeom prst="rect">
            <a:avLst/>
          </a:prstGeom>
        </p:spPr>
        <p:txBody>
          <a:bodyPr wrap="square">
            <a:spAutoFit/>
          </a:bodyPr>
          <a:lstStyle/>
          <a:p>
            <a:r>
              <a:rPr lang="en-US" sz="1000" dirty="0">
                <a:latin typeface="Arial" charset="0"/>
                <a:ea typeface="Arial" charset="0"/>
                <a:cs typeface="Arial" charset="0"/>
              </a:rPr>
              <a:t>Ben </a:t>
            </a:r>
            <a:r>
              <a:rPr lang="en-US" sz="1000" dirty="0" err="1">
                <a:latin typeface="Arial" charset="0"/>
                <a:ea typeface="Arial" charset="0"/>
                <a:cs typeface="Arial" charset="0"/>
              </a:rPr>
              <a:t>Quilty</a:t>
            </a:r>
            <a:r>
              <a:rPr lang="en-US" sz="1000" dirty="0">
                <a:latin typeface="Arial" charset="0"/>
                <a:ea typeface="Arial" charset="0"/>
                <a:cs typeface="Arial" charset="0"/>
              </a:rPr>
              <a:t>, Australia, born 1973, </a:t>
            </a:r>
            <a:r>
              <a:rPr lang="en-US" sz="1000" i="1" dirty="0">
                <a:latin typeface="Arial" charset="0"/>
                <a:ea typeface="Arial" charset="0"/>
                <a:cs typeface="Arial" charset="0"/>
              </a:rPr>
              <a:t>The Last Supper</a:t>
            </a:r>
            <a:r>
              <a:rPr lang="en-US" sz="1000" dirty="0">
                <a:latin typeface="Arial" charset="0"/>
                <a:ea typeface="Arial" charset="0"/>
                <a:cs typeface="Arial" charset="0"/>
              </a:rPr>
              <a:t>, 2016, Southern Highlands, New South Wales, oil on linen, 204.0 x 267.0 cm; Private collection, Courtesy the artist.</a:t>
            </a:r>
          </a:p>
          <a:p>
            <a:endParaRPr lang="en-US" dirty="0">
              <a:effectLst/>
              <a:latin typeface="Arial" charset="0"/>
            </a:endParaRPr>
          </a:p>
        </p:txBody>
      </p:sp>
      <p:pic>
        <p:nvPicPr>
          <p:cNvPr id="5" name="Picture 4">
            <a:extLst>
              <a:ext uri="{FF2B5EF4-FFF2-40B4-BE49-F238E27FC236}">
                <a16:creationId xmlns:a16="http://schemas.microsoft.com/office/drawing/2014/main" id="{6F7816C9-0152-49A9-A8EE-B4B4E9CE1497}"/>
              </a:ext>
            </a:extLst>
          </p:cNvPr>
          <p:cNvPicPr>
            <a:picLocks noChangeAspect="1"/>
          </p:cNvPicPr>
          <p:nvPr/>
        </p:nvPicPr>
        <p:blipFill>
          <a:blip r:embed="rId3"/>
          <a:stretch>
            <a:fillRect/>
          </a:stretch>
        </p:blipFill>
        <p:spPr>
          <a:xfrm>
            <a:off x="993500" y="282451"/>
            <a:ext cx="7491984" cy="5742606"/>
          </a:xfrm>
          <a:prstGeom prst="rect">
            <a:avLst/>
          </a:prstGeom>
        </p:spPr>
      </p:pic>
    </p:spTree>
    <p:extLst>
      <p:ext uri="{BB962C8B-B14F-4D97-AF65-F5344CB8AC3E}">
        <p14:creationId xmlns:p14="http://schemas.microsoft.com/office/powerpoint/2010/main" val="126912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086188" y="5445481"/>
            <a:ext cx="3810695" cy="553998"/>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New Bird</a:t>
            </a:r>
            <a:r>
              <a:rPr lang="en-US" sz="1000" dirty="0">
                <a:latin typeface="Arial" charset="0"/>
              </a:rPr>
              <a:t>, 2017, Southern Highlands, New South Wales, oil on linen, 80.0 x 70.0 cm; Private collection, Courtesy the artist, photo: </a:t>
            </a:r>
            <a:r>
              <a:rPr lang="en-US" sz="1000" dirty="0" err="1">
                <a:latin typeface="Arial" charset="0"/>
              </a:rPr>
              <a:t>Mim</a:t>
            </a:r>
            <a:r>
              <a:rPr lang="en-US" sz="1000" dirty="0">
                <a:latin typeface="Arial" charset="0"/>
              </a:rPr>
              <a:t> Stirling.</a:t>
            </a:r>
            <a:endParaRPr lang="en-US" sz="1000" dirty="0">
              <a:effectLst/>
              <a:latin typeface="Arial" charset="0"/>
            </a:endParaRPr>
          </a:p>
        </p:txBody>
      </p:sp>
      <p:sp>
        <p:nvSpPr>
          <p:cNvPr id="2" name="Rectangle 1"/>
          <p:cNvSpPr/>
          <p:nvPr/>
        </p:nvSpPr>
        <p:spPr>
          <a:xfrm>
            <a:off x="305211" y="5476288"/>
            <a:ext cx="4572000" cy="553998"/>
          </a:xfrm>
          <a:prstGeom prst="rect">
            <a:avLst/>
          </a:prstGeom>
        </p:spPr>
        <p:txBody>
          <a:bodyPr>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Joe Burger</a:t>
            </a:r>
            <a:r>
              <a:rPr lang="en-US" sz="1000" dirty="0">
                <a:latin typeface="Arial" charset="0"/>
              </a:rPr>
              <a:t>, 2006, Southern Highlands, New South Wales, oil on canvas, 150.0 x 160.0 cm; Private collection, Courtesy the artist.</a:t>
            </a:r>
            <a:endParaRPr lang="en-US" sz="1000" dirty="0">
              <a:effectLst/>
              <a:latin typeface="Arial" charset="0"/>
            </a:endParaRPr>
          </a:p>
        </p:txBody>
      </p:sp>
      <p:pic>
        <p:nvPicPr>
          <p:cNvPr id="7" name="Picture 6">
            <a:extLst>
              <a:ext uri="{FF2B5EF4-FFF2-40B4-BE49-F238E27FC236}">
                <a16:creationId xmlns:a16="http://schemas.microsoft.com/office/drawing/2014/main" id="{9A6505BD-2C2F-477A-A241-3588DE1A2D43}"/>
              </a:ext>
            </a:extLst>
          </p:cNvPr>
          <p:cNvPicPr>
            <a:picLocks noChangeAspect="1"/>
          </p:cNvPicPr>
          <p:nvPr/>
        </p:nvPicPr>
        <p:blipFill>
          <a:blip r:embed="rId3"/>
          <a:stretch>
            <a:fillRect/>
          </a:stretch>
        </p:blipFill>
        <p:spPr>
          <a:xfrm>
            <a:off x="5024051" y="833965"/>
            <a:ext cx="3872832" cy="4418519"/>
          </a:xfrm>
          <a:prstGeom prst="rect">
            <a:avLst/>
          </a:prstGeom>
        </p:spPr>
      </p:pic>
      <p:pic>
        <p:nvPicPr>
          <p:cNvPr id="8" name="Content Placeholder 6">
            <a:extLst>
              <a:ext uri="{FF2B5EF4-FFF2-40B4-BE49-F238E27FC236}">
                <a16:creationId xmlns:a16="http://schemas.microsoft.com/office/drawing/2014/main" id="{82A798A8-9E9E-4EBC-916F-C5445A4F22F1}"/>
              </a:ext>
            </a:extLst>
          </p:cNvPr>
          <p:cNvPicPr>
            <a:picLocks noChangeAspect="1"/>
          </p:cNvPicPr>
          <p:nvPr/>
        </p:nvPicPr>
        <p:blipFill>
          <a:blip r:embed="rId4"/>
          <a:stretch>
            <a:fillRect/>
          </a:stretch>
        </p:blipFill>
        <p:spPr>
          <a:xfrm>
            <a:off x="218536" y="889634"/>
            <a:ext cx="4658675" cy="4362850"/>
          </a:xfrm>
          <a:prstGeom prst="rect">
            <a:avLst/>
          </a:prstGeom>
        </p:spPr>
      </p:pic>
    </p:spTree>
    <p:extLst>
      <p:ext uri="{BB962C8B-B14F-4D97-AF65-F5344CB8AC3E}">
        <p14:creationId xmlns:p14="http://schemas.microsoft.com/office/powerpoint/2010/main" val="1727591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31918" y="5842337"/>
            <a:ext cx="5031657" cy="707886"/>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Captain Kate Porter, After Afghanistan</a:t>
            </a:r>
            <a:r>
              <a:rPr lang="en-US" sz="1000" dirty="0">
                <a:latin typeface="Arial" charset="0"/>
              </a:rPr>
              <a:t>, 2012, Southern Highlands, New South Wales, oil on linen, 180.0 x 170.0 cm; Donated through the Australian Government's Cultural Gifts Program Collection of Queensland Art Gallery / Gallery of Modern Art, Courtesy the artist, </a:t>
            </a:r>
            <a:r>
              <a:rPr lang="en-US" sz="1000" dirty="0" err="1">
                <a:latin typeface="Arial" charset="0"/>
              </a:rPr>
              <a:t>Mim</a:t>
            </a:r>
            <a:r>
              <a:rPr lang="en-US" sz="1000" dirty="0">
                <a:latin typeface="Arial" charset="0"/>
              </a:rPr>
              <a:t> </a:t>
            </a:r>
            <a:r>
              <a:rPr lang="en-US" sz="1000" dirty="0" err="1">
                <a:latin typeface="Arial" charset="0"/>
              </a:rPr>
              <a:t>Stirling</a:t>
            </a:r>
            <a:r>
              <a:rPr lang="en-US" sz="1000" dirty="0">
                <a:latin typeface="Arial" charset="0"/>
              </a:rPr>
              <a:t>.</a:t>
            </a:r>
            <a:endParaRPr lang="en-US" sz="1000" dirty="0">
              <a:effectLst/>
              <a:latin typeface="Arial" charset="0"/>
            </a:endParaRPr>
          </a:p>
        </p:txBody>
      </p:sp>
      <p:pic>
        <p:nvPicPr>
          <p:cNvPr id="5" name="Picture 4">
            <a:extLst>
              <a:ext uri="{FF2B5EF4-FFF2-40B4-BE49-F238E27FC236}">
                <a16:creationId xmlns:a16="http://schemas.microsoft.com/office/drawing/2014/main" id="{7D11D603-BD14-4063-96C9-39B9E7113C7E}"/>
              </a:ext>
            </a:extLst>
          </p:cNvPr>
          <p:cNvPicPr>
            <a:picLocks noChangeAspect="1"/>
          </p:cNvPicPr>
          <p:nvPr/>
        </p:nvPicPr>
        <p:blipFill>
          <a:blip r:embed="rId3"/>
          <a:stretch>
            <a:fillRect/>
          </a:stretch>
        </p:blipFill>
        <p:spPr>
          <a:xfrm>
            <a:off x="1764982" y="152244"/>
            <a:ext cx="5202746" cy="5520155"/>
          </a:xfrm>
          <a:prstGeom prst="rect">
            <a:avLst/>
          </a:prstGeom>
        </p:spPr>
      </p:pic>
    </p:spTree>
    <p:extLst>
      <p:ext uri="{BB962C8B-B14F-4D97-AF65-F5344CB8AC3E}">
        <p14:creationId xmlns:p14="http://schemas.microsoft.com/office/powerpoint/2010/main" val="1471705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74840" y="5992532"/>
            <a:ext cx="6145160" cy="400110"/>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a:t>
            </a:r>
            <a:r>
              <a:rPr lang="en-AU" sz="1000" i="1" dirty="0">
                <a:latin typeface="Arial" panose="020B0604020202020204" pitchFamily="34" charset="0"/>
                <a:cs typeface="Arial" panose="020B0604020202020204" pitchFamily="34" charset="0"/>
              </a:rPr>
              <a:t>Captain S, after Afghanistan</a:t>
            </a:r>
            <a:r>
              <a:rPr lang="en-AU" sz="1000" dirty="0">
                <a:latin typeface="Arial" panose="020B0604020202020204" pitchFamily="34" charset="0"/>
                <a:cs typeface="Arial" panose="020B0604020202020204" pitchFamily="34" charset="0"/>
              </a:rPr>
              <a:t>, 2012, Southern Highlands, New South Wales, oil on linen, 210.0 x 230.0 cm; Private Collection, Courtesy the artist </a:t>
            </a:r>
          </a:p>
        </p:txBody>
      </p:sp>
      <p:pic>
        <p:nvPicPr>
          <p:cNvPr id="5" name="Picture 4">
            <a:extLst>
              <a:ext uri="{FF2B5EF4-FFF2-40B4-BE49-F238E27FC236}">
                <a16:creationId xmlns:a16="http://schemas.microsoft.com/office/drawing/2014/main" id="{552C53B6-C6A5-4119-9126-4612A1242F38}"/>
              </a:ext>
            </a:extLst>
          </p:cNvPr>
          <p:cNvPicPr>
            <a:picLocks noChangeAspect="1"/>
          </p:cNvPicPr>
          <p:nvPr/>
        </p:nvPicPr>
        <p:blipFill>
          <a:blip r:embed="rId3"/>
          <a:stretch>
            <a:fillRect/>
          </a:stretch>
        </p:blipFill>
        <p:spPr>
          <a:xfrm>
            <a:off x="1524000" y="356437"/>
            <a:ext cx="6096000" cy="5553456"/>
          </a:xfrm>
          <a:prstGeom prst="rect">
            <a:avLst/>
          </a:prstGeom>
        </p:spPr>
      </p:pic>
    </p:spTree>
    <p:extLst>
      <p:ext uri="{BB962C8B-B14F-4D97-AF65-F5344CB8AC3E}">
        <p14:creationId xmlns:p14="http://schemas.microsoft.com/office/powerpoint/2010/main" val="111655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573" y="5396598"/>
            <a:ext cx="4138942"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a:t>
            </a:r>
            <a:r>
              <a:rPr lang="en-AU" sz="1000" i="1" dirty="0">
                <a:latin typeface="Arial" panose="020B0604020202020204" pitchFamily="34" charset="0"/>
                <a:cs typeface="Arial" panose="020B0604020202020204" pitchFamily="34" charset="0"/>
              </a:rPr>
              <a:t>Straight white male, nose self-portrait</a:t>
            </a:r>
            <a:r>
              <a:rPr lang="en-AU" sz="1000" dirty="0">
                <a:latin typeface="Arial" panose="020B0604020202020204" pitchFamily="34" charset="0"/>
                <a:cs typeface="Arial" panose="020B0604020202020204" pitchFamily="34" charset="0"/>
              </a:rPr>
              <a:t>, 2014, </a:t>
            </a:r>
            <a:r>
              <a:rPr lang="en-US" sz="1000" dirty="0">
                <a:latin typeface="Arial" charset="0"/>
              </a:rPr>
              <a:t>Southern Highlands, New South Wales, </a:t>
            </a:r>
            <a:r>
              <a:rPr lang="en-AU" sz="1000" dirty="0">
                <a:latin typeface="Arial" panose="020B0604020202020204" pitchFamily="34" charset="0"/>
                <a:cs typeface="Arial" panose="020B0604020202020204" pitchFamily="34" charset="0"/>
              </a:rPr>
              <a:t>oil on canvas, 130.0 x 110.0 cm; </a:t>
            </a:r>
            <a:r>
              <a:rPr lang="en-US" sz="1000" dirty="0">
                <a:latin typeface="Arial" charset="0"/>
              </a:rPr>
              <a:t>Private collection, Courtesy the artist</a:t>
            </a:r>
            <a:r>
              <a:rPr lang="en-AU" sz="10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22811E3C-70D9-44B2-995F-1E99FED02669}"/>
              </a:ext>
            </a:extLst>
          </p:cNvPr>
          <p:cNvPicPr>
            <a:picLocks noChangeAspect="1"/>
          </p:cNvPicPr>
          <p:nvPr/>
        </p:nvPicPr>
        <p:blipFill>
          <a:blip r:embed="rId3"/>
          <a:stretch>
            <a:fillRect/>
          </a:stretch>
        </p:blipFill>
        <p:spPr>
          <a:xfrm>
            <a:off x="293572" y="371959"/>
            <a:ext cx="4138943" cy="4869467"/>
          </a:xfrm>
          <a:prstGeom prst="rect">
            <a:avLst/>
          </a:prstGeom>
        </p:spPr>
      </p:pic>
      <p:pic>
        <p:nvPicPr>
          <p:cNvPr id="8" name="Picture 7">
            <a:extLst>
              <a:ext uri="{FF2B5EF4-FFF2-40B4-BE49-F238E27FC236}">
                <a16:creationId xmlns:a16="http://schemas.microsoft.com/office/drawing/2014/main" id="{4044727B-62EE-475C-91C0-CBC753F6578C}"/>
              </a:ext>
            </a:extLst>
          </p:cNvPr>
          <p:cNvPicPr>
            <a:picLocks noChangeAspect="1"/>
          </p:cNvPicPr>
          <p:nvPr/>
        </p:nvPicPr>
        <p:blipFill>
          <a:blip r:embed="rId4"/>
          <a:stretch>
            <a:fillRect/>
          </a:stretch>
        </p:blipFill>
        <p:spPr>
          <a:xfrm>
            <a:off x="4730552" y="371959"/>
            <a:ext cx="4086192" cy="4850970"/>
          </a:xfrm>
          <a:prstGeom prst="rect">
            <a:avLst/>
          </a:prstGeom>
        </p:spPr>
      </p:pic>
      <p:sp>
        <p:nvSpPr>
          <p:cNvPr id="9" name="Rectangle 8">
            <a:extLst>
              <a:ext uri="{FF2B5EF4-FFF2-40B4-BE49-F238E27FC236}">
                <a16:creationId xmlns:a16="http://schemas.microsoft.com/office/drawing/2014/main" id="{1DB2D1A9-9454-4320-BFFF-AEF13059D132}"/>
              </a:ext>
            </a:extLst>
          </p:cNvPr>
          <p:cNvSpPr/>
          <p:nvPr/>
        </p:nvSpPr>
        <p:spPr>
          <a:xfrm>
            <a:off x="4572000" y="5396598"/>
            <a:ext cx="4244744" cy="568104"/>
          </a:xfrm>
          <a:prstGeom prst="rect">
            <a:avLst/>
          </a:prstGeom>
        </p:spPr>
        <p:txBody>
          <a:bodyPr wrap="square">
            <a:spAutoFit/>
          </a:bodyPr>
          <a:lstStyle/>
          <a:p>
            <a:pPr>
              <a:lnSpc>
                <a:spcPts val="1175"/>
              </a:lnSpc>
              <a:spcAft>
                <a:spcPts val="800"/>
              </a:spcAft>
            </a:pPr>
            <a:r>
              <a:rPr lang="en-AU" sz="1000" dirty="0">
                <a:latin typeface="Arial" panose="020B0604020202020204" pitchFamily="34" charset="0"/>
                <a:ea typeface="Calibri" panose="020F0502020204030204" pitchFamily="34" charset="0"/>
              </a:rPr>
              <a:t> </a:t>
            </a:r>
            <a:r>
              <a:rPr lang="en-AU" sz="1000" dirty="0">
                <a:solidFill>
                  <a:srgbClr val="000000"/>
                </a:solidFill>
                <a:latin typeface="Arial" panose="020B0604020202020204" pitchFamily="34" charset="0"/>
                <a:ea typeface="Calibri" panose="020F0502020204030204" pitchFamily="34" charset="0"/>
              </a:rPr>
              <a:t>Ben </a:t>
            </a:r>
            <a:r>
              <a:rPr lang="en-AU" sz="1000" dirty="0" err="1">
                <a:solidFill>
                  <a:srgbClr val="000000"/>
                </a:solidFill>
                <a:latin typeface="Arial" panose="020B0604020202020204" pitchFamily="34" charset="0"/>
                <a:ea typeface="Calibri" panose="020F0502020204030204" pitchFamily="34" charset="0"/>
              </a:rPr>
              <a:t>Quilty</a:t>
            </a:r>
            <a:r>
              <a:rPr lang="en-AU" sz="1000" dirty="0">
                <a:solidFill>
                  <a:srgbClr val="000000"/>
                </a:solidFill>
                <a:latin typeface="Arial" panose="020B0604020202020204" pitchFamily="34" charset="0"/>
                <a:ea typeface="Calibri" panose="020F0502020204030204" pitchFamily="34" charset="0"/>
              </a:rPr>
              <a:t>, Australia, born 1973, </a:t>
            </a:r>
            <a:r>
              <a:rPr lang="en-AU" sz="1000" i="1" dirty="0">
                <a:solidFill>
                  <a:srgbClr val="000000"/>
                </a:solidFill>
                <a:latin typeface="Arial" panose="020B0604020202020204" pitchFamily="34" charset="0"/>
                <a:ea typeface="Calibri" panose="020F0502020204030204" pitchFamily="34" charset="0"/>
              </a:rPr>
              <a:t>Jug (Nose)</a:t>
            </a:r>
            <a:r>
              <a:rPr lang="en-AU" sz="1000" dirty="0">
                <a:solidFill>
                  <a:srgbClr val="000000"/>
                </a:solidFill>
                <a:latin typeface="Arial" panose="020B0604020202020204" pitchFamily="34" charset="0"/>
                <a:ea typeface="Calibri" panose="020F0502020204030204" pitchFamily="34" charset="0"/>
              </a:rPr>
              <a:t>, 2014, </a:t>
            </a:r>
            <a:r>
              <a:rPr lang="en-US" sz="1000" dirty="0">
                <a:latin typeface="Arial" charset="0"/>
              </a:rPr>
              <a:t>Southern Highlands, New South Wales, </a:t>
            </a:r>
            <a:r>
              <a:rPr lang="en-AU" sz="1000" dirty="0">
                <a:solidFill>
                  <a:srgbClr val="000000"/>
                </a:solidFill>
                <a:latin typeface="Arial" panose="020B0604020202020204" pitchFamily="34" charset="0"/>
                <a:ea typeface="Calibri" panose="020F0502020204030204" pitchFamily="34" charset="0"/>
              </a:rPr>
              <a:t>porcelain, 23.0 x 23.0 x 23.0 cm; </a:t>
            </a:r>
            <a:r>
              <a:rPr lang="en-US" sz="1000" dirty="0">
                <a:latin typeface="Arial" charset="0"/>
              </a:rPr>
              <a:t>Private collection, Courtesy the artist</a:t>
            </a:r>
            <a:endParaRPr lang="en-AU" sz="24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31527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7454" y="1527480"/>
            <a:ext cx="8816546" cy="3050993"/>
          </a:xfrm>
        </p:spPr>
        <p:txBody>
          <a:bodyPr/>
          <a:lstStyle/>
          <a:p>
            <a:pPr>
              <a:lnSpc>
                <a:spcPct val="100000"/>
              </a:lnSpc>
            </a:pPr>
            <a:r>
              <a:rPr lang="en-US" sz="7200" dirty="0"/>
              <a:t>Delinquent </a:t>
            </a:r>
            <a:br>
              <a:rPr lang="en-US" sz="7200" dirty="0"/>
            </a:br>
            <a:r>
              <a:rPr lang="en-US" sz="7200" dirty="0"/>
              <a:t>vs </a:t>
            </a:r>
            <a:br>
              <a:rPr lang="en-US" sz="7200" dirty="0"/>
            </a:br>
            <a:r>
              <a:rPr lang="en-US" sz="7200" dirty="0"/>
              <a:t>Activist</a:t>
            </a:r>
            <a:br>
              <a:rPr lang="en-US" sz="7200" dirty="0"/>
            </a:br>
            <a:r>
              <a:rPr lang="en-US" sz="2800" i="1" dirty="0">
                <a:solidFill>
                  <a:srgbClr val="8272C5"/>
                </a:solidFill>
              </a:rPr>
              <a:t>Cultural and social meaning </a:t>
            </a:r>
            <a:br>
              <a:rPr lang="en-US" sz="7200" dirty="0"/>
            </a:br>
            <a:endParaRPr lang="en-US" sz="7200" dirty="0"/>
          </a:p>
        </p:txBody>
      </p:sp>
      <p:sp>
        <p:nvSpPr>
          <p:cNvPr id="4" name="Rectangle 3"/>
          <p:cNvSpPr/>
          <p:nvPr/>
        </p:nvSpPr>
        <p:spPr>
          <a:xfrm>
            <a:off x="365958" y="352853"/>
            <a:ext cx="3164649" cy="830997"/>
          </a:xfrm>
          <a:prstGeom prst="rect">
            <a:avLst/>
          </a:prstGeom>
        </p:spPr>
        <p:txBody>
          <a:bodyPr wrap="none">
            <a:spAutoFit/>
          </a:bodyPr>
          <a:lstStyle/>
          <a:p>
            <a:r>
              <a:rPr lang="en-US" sz="4800" b="1" dirty="0">
                <a:latin typeface="Arial" charset="0"/>
                <a:ea typeface="Arial" charset="0"/>
                <a:cs typeface="Arial" charset="0"/>
              </a:rPr>
              <a:t>Artist as.. </a:t>
            </a:r>
          </a:p>
        </p:txBody>
      </p:sp>
    </p:spTree>
    <p:extLst>
      <p:ext uri="{BB962C8B-B14F-4D97-AF65-F5344CB8AC3E}">
        <p14:creationId xmlns:p14="http://schemas.microsoft.com/office/powerpoint/2010/main" val="1955000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395984" y="6093103"/>
            <a:ext cx="6332171"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err="1">
                <a:latin typeface="Arial" charset="0"/>
              </a:rPr>
              <a:t>Torana</a:t>
            </a:r>
            <a:r>
              <a:rPr lang="en-US" sz="1000" i="1" dirty="0">
                <a:latin typeface="Arial" charset="0"/>
              </a:rPr>
              <a:t> no. 5</a:t>
            </a:r>
            <a:r>
              <a:rPr lang="en-US" sz="1000" dirty="0">
                <a:latin typeface="Arial" charset="0"/>
              </a:rPr>
              <a:t>, 2003, Melbourne, oil on canvas, 120.0 x 130.0 cm; Private collection, Courtesy the artist, photo: Philip Betts.</a:t>
            </a:r>
            <a:endParaRPr lang="en-US" sz="1000" dirty="0">
              <a:effectLst/>
              <a:latin typeface="Arial" charset="0"/>
            </a:endParaRPr>
          </a:p>
        </p:txBody>
      </p:sp>
      <p:pic>
        <p:nvPicPr>
          <p:cNvPr id="3" name="Picture 2">
            <a:extLst>
              <a:ext uri="{FF2B5EF4-FFF2-40B4-BE49-F238E27FC236}">
                <a16:creationId xmlns:a16="http://schemas.microsoft.com/office/drawing/2014/main" id="{769067B5-006A-4C84-9693-CE90FBEA8EA7}"/>
              </a:ext>
            </a:extLst>
          </p:cNvPr>
          <p:cNvPicPr>
            <a:picLocks noChangeAspect="1"/>
          </p:cNvPicPr>
          <p:nvPr/>
        </p:nvPicPr>
        <p:blipFill>
          <a:blip r:embed="rId3"/>
          <a:stretch>
            <a:fillRect/>
          </a:stretch>
        </p:blipFill>
        <p:spPr>
          <a:xfrm>
            <a:off x="1395984" y="448207"/>
            <a:ext cx="6096000" cy="5644896"/>
          </a:xfrm>
          <a:prstGeom prst="rect">
            <a:avLst/>
          </a:prstGeom>
        </p:spPr>
      </p:pic>
    </p:spTree>
    <p:extLst>
      <p:ext uri="{BB962C8B-B14F-4D97-AF65-F5344CB8AC3E}">
        <p14:creationId xmlns:p14="http://schemas.microsoft.com/office/powerpoint/2010/main" val="86409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31493" y="6126429"/>
            <a:ext cx="8530542" cy="677108"/>
          </a:xfrm>
          <a:prstGeom prst="rect">
            <a:avLst/>
          </a:prstGeom>
        </p:spPr>
        <p:txBody>
          <a:bodyPr wrap="square">
            <a:spAutoFit/>
          </a:bodyPr>
          <a:lstStyle/>
          <a:p>
            <a:r>
              <a:rPr lang="en-US" sz="1000" dirty="0">
                <a:latin typeface="Arial" charset="0"/>
                <a:ea typeface="Arial" charset="0"/>
                <a:cs typeface="Arial" charset="0"/>
              </a:rPr>
              <a:t>Ben </a:t>
            </a:r>
            <a:r>
              <a:rPr lang="en-US" sz="1000" dirty="0" err="1">
                <a:latin typeface="Arial" charset="0"/>
                <a:ea typeface="Arial" charset="0"/>
                <a:cs typeface="Arial" charset="0"/>
              </a:rPr>
              <a:t>Quilty</a:t>
            </a:r>
            <a:r>
              <a:rPr lang="en-US" sz="1000" dirty="0">
                <a:latin typeface="Arial" charset="0"/>
                <a:ea typeface="Arial" charset="0"/>
                <a:cs typeface="Arial" charset="0"/>
              </a:rPr>
              <a:t>, Australia, born 1973, </a:t>
            </a:r>
            <a:r>
              <a:rPr lang="en-US" sz="1000" i="1" dirty="0">
                <a:latin typeface="Arial" charset="0"/>
                <a:ea typeface="Arial" charset="0"/>
                <a:cs typeface="Arial" charset="0"/>
              </a:rPr>
              <a:t>The Pink dress</a:t>
            </a:r>
            <a:r>
              <a:rPr lang="en-US" sz="1000" dirty="0">
                <a:latin typeface="Arial" charset="0"/>
                <a:ea typeface="Arial" charset="0"/>
                <a:cs typeface="Arial" charset="0"/>
              </a:rPr>
              <a:t>, 2016, Southern Highlands, New South Wales, oil on linen, 265.0 x 202.0 cm; Private Collection, Courtesy the artist, photo: </a:t>
            </a:r>
            <a:r>
              <a:rPr lang="en-US" sz="1000" dirty="0" err="1">
                <a:latin typeface="Arial" charset="0"/>
                <a:ea typeface="Arial" charset="0"/>
                <a:cs typeface="Arial" charset="0"/>
              </a:rPr>
              <a:t>Mim</a:t>
            </a:r>
            <a:r>
              <a:rPr lang="en-US" sz="1000" dirty="0">
                <a:latin typeface="Arial" charset="0"/>
                <a:ea typeface="Arial" charset="0"/>
                <a:cs typeface="Arial" charset="0"/>
              </a:rPr>
              <a:t> </a:t>
            </a:r>
            <a:r>
              <a:rPr lang="en-US" sz="1000" dirty="0" err="1">
                <a:latin typeface="Arial" charset="0"/>
                <a:ea typeface="Arial" charset="0"/>
                <a:cs typeface="Arial" charset="0"/>
              </a:rPr>
              <a:t>Stirling</a:t>
            </a:r>
            <a:r>
              <a:rPr lang="en-US" sz="1000" dirty="0">
                <a:latin typeface="Arial" charset="0"/>
                <a:ea typeface="Arial" charset="0"/>
                <a:cs typeface="Arial" charset="0"/>
              </a:rPr>
              <a:t>.</a:t>
            </a:r>
          </a:p>
          <a:p>
            <a:endParaRPr lang="en-US" dirty="0">
              <a:effectLst/>
              <a:latin typeface="Helvetica" charset="0"/>
            </a:endParaRPr>
          </a:p>
        </p:txBody>
      </p:sp>
      <p:pic>
        <p:nvPicPr>
          <p:cNvPr id="3" name="Picture 2">
            <a:extLst>
              <a:ext uri="{FF2B5EF4-FFF2-40B4-BE49-F238E27FC236}">
                <a16:creationId xmlns:a16="http://schemas.microsoft.com/office/drawing/2014/main" id="{7293BDD8-94BF-4AD7-9EDC-BEE75D3C042E}"/>
              </a:ext>
            </a:extLst>
          </p:cNvPr>
          <p:cNvPicPr>
            <a:picLocks noChangeAspect="1"/>
          </p:cNvPicPr>
          <p:nvPr/>
        </p:nvPicPr>
        <p:blipFill>
          <a:blip r:embed="rId3"/>
          <a:stretch>
            <a:fillRect/>
          </a:stretch>
        </p:blipFill>
        <p:spPr>
          <a:xfrm>
            <a:off x="3509772" y="124840"/>
            <a:ext cx="4611624" cy="6096000"/>
          </a:xfrm>
          <a:prstGeom prst="rect">
            <a:avLst/>
          </a:prstGeom>
        </p:spPr>
      </p:pic>
    </p:spTree>
    <p:extLst>
      <p:ext uri="{BB962C8B-B14F-4D97-AF65-F5344CB8AC3E}">
        <p14:creationId xmlns:p14="http://schemas.microsoft.com/office/powerpoint/2010/main" val="18036974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NeagleCuriosityNGA" id="{6E8D46D4-2759-435A-8140-D8CFE5880F29}" vid="{31E70D4F-3F36-428E-9E74-9477382EA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KNeagleCuriosityNGA</Template>
  <TotalTime>1961</TotalTime>
  <Words>3360</Words>
  <Application>Microsoft Macintosh PowerPoint</Application>
  <PresentationFormat>On-screen Show (4:3)</PresentationFormat>
  <Paragraphs>234</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Helvetica</vt:lpstr>
      <vt:lpstr>Neutral BP</vt:lpstr>
      <vt:lpstr>Office Theme</vt:lpstr>
      <vt:lpstr>Secondary</vt:lpstr>
      <vt:lpstr>Observer Personal and psychological experience </vt:lpstr>
      <vt:lpstr>PowerPoint Presentation</vt:lpstr>
      <vt:lpstr>PowerPoint Presentation</vt:lpstr>
      <vt:lpstr>PowerPoint Presentation</vt:lpstr>
      <vt:lpstr>PowerPoint Presentation</vt:lpstr>
      <vt:lpstr>Delinquent  vs  Activist Cultural and social meaning  </vt:lpstr>
      <vt:lpstr>PowerPoint Presentation</vt:lpstr>
      <vt:lpstr>PowerPoint Presentation</vt:lpstr>
      <vt:lpstr>‘It is hard to empathise with a person if there is no sense of that person’s humanity …  I want people in my country to know what is happening’.</vt:lpstr>
      <vt:lpstr>PowerPoint Presentation</vt:lpstr>
      <vt:lpstr>‘there are things we need to stand up for and speak out about. I believe that as an artist, that’s my job’.</vt:lpstr>
      <vt:lpstr>PowerPoint Presentation</vt:lpstr>
      <vt:lpstr>Communicator Using signs and symbols to communicate meaning </vt:lpstr>
      <vt:lpstr>PowerPoint Presentation</vt:lpstr>
      <vt:lpstr>PowerPoint Presentation</vt:lpstr>
      <vt:lpstr>PowerPoint Presentation</vt:lpstr>
      <vt:lpstr>PowerPoint Presentation</vt:lpstr>
      <vt:lpstr>PowerPoint Presentation</vt:lpstr>
      <vt:lpstr>PowerPoint Presentation</vt:lpstr>
      <vt:lpstr>Revisionist Critical practices which challenge traditional conventions</vt:lpstr>
      <vt:lpstr>PowerPoint Presentation</vt:lpstr>
      <vt:lpstr>PowerPoint Presentation</vt:lpstr>
      <vt:lpstr>‘With most art if it’s a beautiful thing that tells a dark story, it can’t be more powerful’.</vt:lpstr>
      <vt:lpstr>PowerPoint Presentation</vt:lpstr>
      <vt:lpstr>PowerPoint Presentation</vt:lpstr>
      <vt:lpstr>‘It’s up to the artist to tell the truth. If society were more open to embracing our rich culture, we would live in a much more interesting place’.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Curiosity</dc:title>
  <dc:creator>Neagle, Kylie (AGSA)</dc:creator>
  <cp:lastModifiedBy>Design (AGSA)</cp:lastModifiedBy>
  <cp:revision>164</cp:revision>
  <cp:lastPrinted>2019-02-26T04:44:07Z</cp:lastPrinted>
  <dcterms:created xsi:type="dcterms:W3CDTF">2018-12-24T00:39:23Z</dcterms:created>
  <dcterms:modified xsi:type="dcterms:W3CDTF">2019-02-27T02:49:25Z</dcterms:modified>
</cp:coreProperties>
</file>