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7" r:id="rId2"/>
    <p:sldId id="354" r:id="rId3"/>
    <p:sldId id="363" r:id="rId4"/>
    <p:sldId id="379" r:id="rId5"/>
    <p:sldId id="368" r:id="rId6"/>
    <p:sldId id="367" r:id="rId7"/>
    <p:sldId id="371" r:id="rId8"/>
    <p:sldId id="380" r:id="rId9"/>
    <p:sldId id="381" r:id="rId10"/>
    <p:sldId id="359" r:id="rId11"/>
    <p:sldId id="358" r:id="rId12"/>
    <p:sldId id="382" r:id="rId13"/>
    <p:sldId id="374" r:id="rId14"/>
    <p:sldId id="373" r:id="rId15"/>
    <p:sldId id="364" r:id="rId16"/>
    <p:sldId id="378" r:id="rId17"/>
    <p:sldId id="376" r:id="rId18"/>
    <p:sldId id="365" r:id="rId19"/>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ton, Barry (AGSA)" initials="PB(" lastIdx="18" clrIdx="0">
    <p:extLst>
      <p:ext uri="{19B8F6BF-5375-455C-9EA6-DF929625EA0E}">
        <p15:presenceInfo xmlns:p15="http://schemas.microsoft.com/office/powerpoint/2012/main" userId="S::barry.patton@sa.gov.au::e1d683ec-f0a0-4c0b-881e-e03b9d9dad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1" autoAdjust="0"/>
    <p:restoredTop sz="94656" autoAdjust="0"/>
  </p:normalViewPr>
  <p:slideViewPr>
    <p:cSldViewPr snapToGrid="0" snapToObjects="1">
      <p:cViewPr varScale="1">
        <p:scale>
          <a:sx n="97" d="100"/>
          <a:sy n="97" d="100"/>
        </p:scale>
        <p:origin x="4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7CA191D-1BCF-47C0-8650-B3E2A3105313}" type="datetimeFigureOut">
              <a:rPr lang="en-AU" smtClean="0"/>
              <a:t>30/09/2019</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1F25D6B-69E0-4818-AD7F-48B49DF5F93F}" type="slidenum">
              <a:rPr lang="en-AU" smtClean="0"/>
              <a:t>‹#›</a:t>
            </a:fld>
            <a:endParaRPr lang="en-AU" dirty="0"/>
          </a:p>
        </p:txBody>
      </p:sp>
    </p:spTree>
    <p:extLst>
      <p:ext uri="{BB962C8B-B14F-4D97-AF65-F5344CB8AC3E}">
        <p14:creationId xmlns:p14="http://schemas.microsoft.com/office/powerpoint/2010/main" val="111673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167D6EA-84EA-4148-A135-1ABA88E928DF}"/>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Presentation Title</a:t>
            </a:r>
          </a:p>
        </p:txBody>
      </p:sp>
    </p:spTree>
    <p:extLst>
      <p:ext uri="{BB962C8B-B14F-4D97-AF65-F5344CB8AC3E}">
        <p14:creationId xmlns:p14="http://schemas.microsoft.com/office/powerpoint/2010/main" val="1683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41022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4572000"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id="{79179511-226A-8B45-A550-0994C76FFB75}"/>
              </a:ext>
            </a:extLst>
          </p:cNvPr>
          <p:cNvSpPr>
            <a:spLocks noGrp="1"/>
          </p:cNvSpPr>
          <p:nvPr>
            <p:ph type="pic" sz="quarter" idx="11" hasCustomPrompt="1"/>
          </p:nvPr>
        </p:nvSpPr>
        <p:spPr>
          <a:xfrm>
            <a:off x="4572000" y="0"/>
            <a:ext cx="4572001"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1027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E773E-7F99-7247-9017-CAD4BD2B0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Content Placeholder 4">
            <a:extLst>
              <a:ext uri="{FF2B5EF4-FFF2-40B4-BE49-F238E27FC236}">
                <a16:creationId xmlns:a16="http://schemas.microsoft.com/office/drawing/2014/main" id="{F363EB5E-660A-8542-A343-FAE0CE00BA5A}"/>
              </a:ext>
            </a:extLst>
          </p:cNvPr>
          <p:cNvSpPr>
            <a:spLocks noGrp="1"/>
          </p:cNvSpPr>
          <p:nvPr>
            <p:ph sz="quarter" idx="11" hasCustomPrompt="1"/>
          </p:nvPr>
        </p:nvSpPr>
        <p:spPr>
          <a:xfrm>
            <a:off x="1044575" y="1384300"/>
            <a:ext cx="7054850" cy="4108450"/>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5" name="Title 1">
            <a:extLst>
              <a:ext uri="{FF2B5EF4-FFF2-40B4-BE49-F238E27FC236}">
                <a16:creationId xmlns:a16="http://schemas.microsoft.com/office/drawing/2014/main" id="{1C5F0C03-BB56-DB42-A397-CC7569205ED7}"/>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761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x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id="{E7D57E49-38CC-314B-9351-C80B7212E85F}"/>
              </a:ext>
            </a:extLst>
          </p:cNvPr>
          <p:cNvSpPr>
            <a:spLocks noGrp="1"/>
          </p:cNvSpPr>
          <p:nvPr>
            <p:ph sz="quarter" idx="12" hasCustomPrompt="1"/>
          </p:nvPr>
        </p:nvSpPr>
        <p:spPr>
          <a:xfrm>
            <a:off x="1039813"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9" name="Content Placeholder 2">
            <a:extLst>
              <a:ext uri="{FF2B5EF4-FFF2-40B4-BE49-F238E27FC236}">
                <a16:creationId xmlns:a16="http://schemas.microsoft.com/office/drawing/2014/main" id="{F3E1C20E-3CBB-2C42-A5CC-71D20BCE64E0}"/>
              </a:ext>
            </a:extLst>
          </p:cNvPr>
          <p:cNvSpPr>
            <a:spLocks noGrp="1"/>
          </p:cNvSpPr>
          <p:nvPr>
            <p:ph sz="quarter" idx="13" hasCustomPrompt="1"/>
          </p:nvPr>
        </p:nvSpPr>
        <p:spPr>
          <a:xfrm>
            <a:off x="4617094"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6" name="Title 1">
            <a:extLst>
              <a:ext uri="{FF2B5EF4-FFF2-40B4-BE49-F238E27FC236}">
                <a16:creationId xmlns:a16="http://schemas.microsoft.com/office/drawing/2014/main" id="{71960975-9168-F04B-A674-CBDD700BA0EC}"/>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42499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mage Slide with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2" name="Title 1">
            <a:extLst>
              <a:ext uri="{FF2B5EF4-FFF2-40B4-BE49-F238E27FC236}">
                <a16:creationId xmlns:a16="http://schemas.microsoft.com/office/drawing/2014/main" id="{016B38A0-AE36-6042-8D99-4F0C80064ECB}"/>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1556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4751476F-FEEE-EA4F-A29C-44B768A2F12E}"/>
              </a:ext>
            </a:extLst>
          </p:cNvPr>
          <p:cNvSpPr>
            <a:spLocks noGrp="1"/>
          </p:cNvSpPr>
          <p:nvPr>
            <p:ph type="title" hasCustomPrompt="1"/>
          </p:nvPr>
        </p:nvSpPr>
        <p:spPr>
          <a:xfrm>
            <a:off x="235839" y="258023"/>
            <a:ext cx="8574786" cy="1651696"/>
          </a:xfrm>
          <a:prstGeom prst="rect">
            <a:avLst/>
          </a:prstGeom>
        </p:spPr>
        <p:txBody>
          <a:bodyPr numCol="3" anchor="t">
            <a:normAutofit/>
          </a:bodyPr>
          <a:lstStyle>
            <a:lvl1pPr marL="84600" indent="-84600">
              <a:lnSpc>
                <a:spcPct val="100000"/>
              </a:lnSpc>
              <a:buFont typeface="+mj-lt"/>
              <a:buAutoNum type="arabicPeriod"/>
              <a:defRPr sz="800" b="0" i="0" spc="-60" baseline="0">
                <a:latin typeface="Neutral BP" panose="02000000000000000000" pitchFamily="2" charset="0"/>
              </a:defRPr>
            </a:lvl1pPr>
          </a:lstStyle>
          <a:p>
            <a:r>
              <a:rPr lang="en-US" dirty="0"/>
              <a:t>Insert Copy here</a:t>
            </a:r>
            <a:br>
              <a:rPr lang="en-US" dirty="0"/>
            </a:br>
            <a:endParaRPr lang="en-US" dirty="0"/>
          </a:p>
        </p:txBody>
      </p:sp>
      <p:sp>
        <p:nvSpPr>
          <p:cNvPr id="6" name="Picture Placeholder 5">
            <a:extLst>
              <a:ext uri="{FF2B5EF4-FFF2-40B4-BE49-F238E27FC236}">
                <a16:creationId xmlns:a16="http://schemas.microsoft.com/office/drawing/2014/main"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Tree>
    <p:extLst>
      <p:ext uri="{BB962C8B-B14F-4D97-AF65-F5344CB8AC3E}">
        <p14:creationId xmlns:p14="http://schemas.microsoft.com/office/powerpoint/2010/main" val="209757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FB7A0-6F84-9842-A006-DC908ACFF8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18C9F31D-10DD-6442-AEC6-4BCAE918C5F1}"/>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Thank you</a:t>
            </a:r>
          </a:p>
        </p:txBody>
      </p:sp>
      <p:sp>
        <p:nvSpPr>
          <p:cNvPr id="5" name="Text Placeholder 8">
            <a:extLst>
              <a:ext uri="{FF2B5EF4-FFF2-40B4-BE49-F238E27FC236}">
                <a16:creationId xmlns:a16="http://schemas.microsoft.com/office/drawing/2014/main" id="{34D66A10-4E5B-BF4E-A7C6-7E0FC7059DE8}"/>
              </a:ext>
            </a:extLst>
          </p:cNvPr>
          <p:cNvSpPr>
            <a:spLocks noGrp="1"/>
          </p:cNvSpPr>
          <p:nvPr>
            <p:ph idx="1" hasCustomPrompt="1"/>
          </p:nvPr>
        </p:nvSpPr>
        <p:spPr>
          <a:xfrm>
            <a:off x="237760"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John Smith</a:t>
            </a:r>
          </a:p>
          <a:p>
            <a:pPr lvl="0"/>
            <a:r>
              <a:rPr lang="en-US" dirty="0"/>
              <a:t>Curator of Asian Art</a:t>
            </a:r>
          </a:p>
          <a:p>
            <a:pPr lvl="0"/>
            <a:endParaRPr lang="en-US" dirty="0"/>
          </a:p>
          <a:p>
            <a:pPr lvl="0"/>
            <a:r>
              <a:rPr lang="en-US" dirty="0" err="1"/>
              <a:t>j.smith@agsa.sa.gov.au</a:t>
            </a:r>
            <a:endParaRPr lang="en-US" dirty="0"/>
          </a:p>
          <a:p>
            <a:pPr lvl="0"/>
            <a:r>
              <a:rPr lang="en-US" dirty="0"/>
              <a:t>(+61)401 945 388</a:t>
            </a:r>
          </a:p>
          <a:p>
            <a:pPr lvl="0"/>
            <a:r>
              <a:rPr lang="en-US" dirty="0" err="1"/>
              <a:t>Instagram.com</a:t>
            </a:r>
            <a:r>
              <a:rPr lang="en-US" dirty="0"/>
              <a:t>/</a:t>
            </a:r>
            <a:r>
              <a:rPr lang="en-US" dirty="0" err="1"/>
              <a:t>johnsmith</a:t>
            </a:r>
            <a:endParaRPr lang="en-US" dirty="0"/>
          </a:p>
        </p:txBody>
      </p:sp>
      <p:sp>
        <p:nvSpPr>
          <p:cNvPr id="6" name="Text Placeholder 8">
            <a:extLst>
              <a:ext uri="{FF2B5EF4-FFF2-40B4-BE49-F238E27FC236}">
                <a16:creationId xmlns:a16="http://schemas.microsoft.com/office/drawing/2014/main" id="{4F2C3694-1397-A34C-81BF-D30EDDA9ED8C}"/>
              </a:ext>
            </a:extLst>
          </p:cNvPr>
          <p:cNvSpPr>
            <a:spLocks noGrp="1"/>
          </p:cNvSpPr>
          <p:nvPr>
            <p:ph idx="10" hasCustomPrompt="1"/>
          </p:nvPr>
        </p:nvSpPr>
        <p:spPr>
          <a:xfrm>
            <a:off x="3092927"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Jane Citizen</a:t>
            </a:r>
          </a:p>
          <a:p>
            <a:pPr lvl="0"/>
            <a:r>
              <a:rPr lang="en-US" dirty="0"/>
              <a:t>Artist</a:t>
            </a:r>
          </a:p>
          <a:p>
            <a:pPr lvl="0"/>
            <a:endParaRPr lang="en-US" dirty="0"/>
          </a:p>
          <a:p>
            <a:pPr lvl="0"/>
            <a:r>
              <a:rPr lang="en-US" dirty="0" err="1"/>
              <a:t>office@jand-citizen.com.au</a:t>
            </a:r>
            <a:endParaRPr lang="en-US" dirty="0"/>
          </a:p>
          <a:p>
            <a:pPr lvl="0"/>
            <a:r>
              <a:rPr lang="en-US" dirty="0"/>
              <a:t>(+61)409 294 820</a:t>
            </a:r>
          </a:p>
          <a:p>
            <a:pPr lvl="0"/>
            <a:r>
              <a:rPr lang="en-US" dirty="0" err="1"/>
              <a:t>Instagram.com</a:t>
            </a:r>
            <a:r>
              <a:rPr lang="en-US" dirty="0"/>
              <a:t>/</a:t>
            </a:r>
            <a:r>
              <a:rPr lang="en-US" dirty="0" err="1"/>
              <a:t>janecitizen</a:t>
            </a:r>
            <a:endParaRPr lang="en-US" dirty="0"/>
          </a:p>
        </p:txBody>
      </p:sp>
    </p:spTree>
    <p:extLst>
      <p:ext uri="{BB962C8B-B14F-4D97-AF65-F5344CB8AC3E}">
        <p14:creationId xmlns:p14="http://schemas.microsoft.com/office/powerpoint/2010/main" val="6413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ody of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79525-D7C1-DD40-8227-4DF8AC93B12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16" name="Title 1">
            <a:extLst>
              <a:ext uri="{FF2B5EF4-FFF2-40B4-BE49-F238E27FC236}">
                <a16:creationId xmlns:a16="http://schemas.microsoft.com/office/drawing/2014/main" id="{B853E8A8-E9F3-7645-B872-22ADA5FB5AF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79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marL="285750" indent="-285750">
              <a:lnSpc>
                <a:spcPts val="2260"/>
              </a:lnSpc>
              <a:buFont typeface="Arial" panose="020B0604020202020204" pitchFamily="34" charset="0"/>
              <a:buChar char="•"/>
              <a:defRPr sz="1800"/>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stStyle>
          <a:p>
            <a:pPr lvl="0"/>
            <a:r>
              <a:rPr lang="en-US" dirty="0"/>
              <a:t>This is a text page.</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81D8B70D-7871-A34A-859D-481C39EF7B13}"/>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550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Horizont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1550" y="1890960"/>
            <a:ext cx="2764653" cy="1492942"/>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B5BF90F9-1081-6D41-B551-D04BBA2A003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22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Vertic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id="{C08EBFDA-C8EE-8341-94CA-8531EE2B4060}"/>
              </a:ext>
            </a:extLst>
          </p:cNvPr>
          <p:cNvSpPr>
            <a:spLocks noGrp="1"/>
          </p:cNvSpPr>
          <p:nvPr>
            <p:ph type="pic" sz="quarter" idx="10" hasCustomPrompt="1"/>
          </p:nvPr>
        </p:nvSpPr>
        <p:spPr>
          <a:xfrm>
            <a:off x="6047771" y="1901824"/>
            <a:ext cx="2764653" cy="3584576"/>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2C6EFE4E-04F3-8440-AC44-3DFD7C92B058}"/>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290830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inuing body of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B34E50-B6AB-2A43-BF85-6E4F50D831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id="{9DBBBDD4-7EC1-C54B-9DF1-586D269BE968}"/>
              </a:ext>
            </a:extLst>
          </p:cNvPr>
          <p:cNvSpPr>
            <a:spLocks noGrp="1"/>
          </p:cNvSpPr>
          <p:nvPr>
            <p:ph idx="1" hasCustomPrompt="1"/>
          </p:nvPr>
        </p:nvSpPr>
        <p:spPr>
          <a:xfrm>
            <a:off x="194217" y="234778"/>
            <a:ext cx="5761740" cy="5240758"/>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Tree>
    <p:extLst>
      <p:ext uri="{BB962C8B-B14F-4D97-AF65-F5344CB8AC3E}">
        <p14:creationId xmlns:p14="http://schemas.microsoft.com/office/powerpoint/2010/main" val="14418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460B2-902C-1245-B542-B2269AE0193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CB2171-51DE-414A-A372-33C870B7E26E}"/>
              </a:ext>
            </a:extLst>
          </p:cNvPr>
          <p:cNvSpPr>
            <a:spLocks noGrp="1"/>
          </p:cNvSpPr>
          <p:nvPr>
            <p:ph type="title" hasCustomPrompt="1"/>
          </p:nvPr>
        </p:nvSpPr>
        <p:spPr>
          <a:xfrm>
            <a:off x="234778" y="2145031"/>
            <a:ext cx="8816546" cy="3050993"/>
          </a:xfrm>
          <a:prstGeom prst="rect">
            <a:avLst/>
          </a:prstGeom>
        </p:spPr>
        <p:txBody>
          <a:bodyPr anchor="t">
            <a:noAutofit/>
          </a:bodyPr>
          <a:lstStyle>
            <a:lvl1pPr algn="ctr">
              <a:lnSpc>
                <a:spcPts val="5260"/>
              </a:lnSpc>
              <a:defRPr sz="5000" spc="-60" baseline="0"/>
            </a:lvl1pPr>
          </a:lstStyle>
          <a:p>
            <a:r>
              <a:rPr lang="en-US" dirty="0"/>
              <a:t>“</a:t>
            </a:r>
            <a:r>
              <a:rPr lang="en-US" dirty="0" err="1"/>
              <a:t>Nimillita</a:t>
            </a:r>
            <a:r>
              <a:rPr lang="en-US" dirty="0"/>
              <a:t> </a:t>
            </a:r>
            <a:r>
              <a:rPr lang="en-US" dirty="0" err="1"/>
              <a:t>vopta</a:t>
            </a:r>
            <a:r>
              <a:rPr lang="en-US" dirty="0"/>
              <a:t> temulent </a:t>
            </a:r>
            <a:r>
              <a:rPr lang="en-US" dirty="0" err="1"/>
              <a:t>omnis</a:t>
            </a:r>
            <a:r>
              <a:rPr lang="en-US" dirty="0"/>
              <a:t> rem </a:t>
            </a:r>
            <a:r>
              <a:rPr lang="en-US" dirty="0" err="1"/>
              <a:t>quaspidus</a:t>
            </a:r>
            <a:r>
              <a:rPr lang="en-US" dirty="0"/>
              <a:t> </a:t>
            </a:r>
            <a:r>
              <a:rPr lang="en-US" dirty="0" err="1"/>
              <a:t>eum</a:t>
            </a:r>
            <a:r>
              <a:rPr lang="en-US" dirty="0"/>
              <a:t> </a:t>
            </a:r>
            <a:r>
              <a:rPr lang="en-US" dirty="0" err="1"/>
              <a:t>autem</a:t>
            </a:r>
            <a:r>
              <a:rPr lang="en-US" dirty="0"/>
              <a:t> sit </a:t>
            </a:r>
            <a:r>
              <a:rPr lang="en-US" dirty="0" err="1"/>
              <a:t>liquodi</a:t>
            </a:r>
            <a:r>
              <a:rPr lang="en-US" dirty="0"/>
              <a:t> </a:t>
            </a:r>
            <a:r>
              <a:rPr lang="en-US" dirty="0" err="1"/>
              <a:t>ipicide</a:t>
            </a:r>
            <a:r>
              <a:rPr lang="en-US" dirty="0"/>
              <a:t> </a:t>
            </a:r>
            <a:br>
              <a:rPr lang="en-US" dirty="0"/>
            </a:br>
            <a:r>
              <a:rPr lang="en-US" dirty="0" err="1"/>
              <a:t>dolo</a:t>
            </a:r>
            <a:r>
              <a:rPr lang="en-US" dirty="0"/>
              <a:t> culpa </a:t>
            </a:r>
            <a:r>
              <a:rPr lang="en-US" dirty="0" err="1"/>
              <a:t>sapicia</a:t>
            </a:r>
            <a:r>
              <a:rPr lang="en-US" dirty="0"/>
              <a:t>”</a:t>
            </a:r>
          </a:p>
        </p:txBody>
      </p:sp>
      <p:sp>
        <p:nvSpPr>
          <p:cNvPr id="5" name="Text Placeholder 2">
            <a:extLst>
              <a:ext uri="{FF2B5EF4-FFF2-40B4-BE49-F238E27FC236}">
                <a16:creationId xmlns:a16="http://schemas.microsoft.com/office/drawing/2014/main" id="{37F159E0-66D9-2C4D-9367-533F2ED68957}"/>
              </a:ext>
            </a:extLst>
          </p:cNvPr>
          <p:cNvSpPr>
            <a:spLocks noGrp="1"/>
          </p:cNvSpPr>
          <p:nvPr>
            <p:ph idx="1" hasCustomPrompt="1"/>
          </p:nvPr>
        </p:nvSpPr>
        <p:spPr>
          <a:xfrm>
            <a:off x="234777" y="5196024"/>
            <a:ext cx="8816545" cy="410548"/>
          </a:xfrm>
          <a:prstGeom prst="rect">
            <a:avLst/>
          </a:prstGeom>
        </p:spPr>
        <p:txBody>
          <a:bodyPr vert="horz" lIns="91440" tIns="45720" rIns="91440" bIns="45720" rtlCol="0">
            <a:normAutofit/>
          </a:bodyPr>
          <a:lstStyle>
            <a:lvl1pPr algn="ctr">
              <a:lnSpc>
                <a:spcPts val="2260"/>
              </a:lnSpc>
              <a:defRPr sz="1000"/>
            </a:lvl1pPr>
            <a:lvl2pPr algn="ctr">
              <a:defRPr sz="1000"/>
            </a:lvl2pPr>
            <a:lvl3pPr algn="ctr">
              <a:defRPr sz="1000"/>
            </a:lvl3pPr>
          </a:lstStyle>
          <a:p>
            <a:pPr lvl="0"/>
            <a:r>
              <a:rPr lang="en-US" dirty="0"/>
              <a:t>Name Lorem Ipsum</a:t>
            </a:r>
          </a:p>
        </p:txBody>
      </p:sp>
    </p:spTree>
    <p:extLst>
      <p:ext uri="{BB962C8B-B14F-4D97-AF65-F5344CB8AC3E}">
        <p14:creationId xmlns:p14="http://schemas.microsoft.com/office/powerpoint/2010/main" val="35609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0" y="0"/>
            <a:ext cx="9143999"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40387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2165959-ED09-0544-9F9D-70620BF28079}"/>
              </a:ext>
            </a:extLst>
          </p:cNvPr>
          <p:cNvSpPr>
            <a:spLocks noGrp="1"/>
          </p:cNvSpPr>
          <p:nvPr>
            <p:ph type="pic" sz="quarter" idx="10" hasCustomPrompt="1"/>
          </p:nvPr>
        </p:nvSpPr>
        <p:spPr>
          <a:xfrm>
            <a:off x="1" y="0"/>
            <a:ext cx="9143999"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92458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E12E1A-BD13-C640-9237-1111AAD7B8E5}"/>
              </a:ext>
            </a:extLst>
          </p:cNvPr>
          <p:cNvSpPr txBox="1"/>
          <p:nvPr/>
        </p:nvSpPr>
        <p:spPr>
          <a:xfrm>
            <a:off x="8263974" y="6383449"/>
            <a:ext cx="632517" cy="215444"/>
          </a:xfrm>
          <a:prstGeom prst="rect">
            <a:avLst/>
          </a:prstGeom>
          <a:noFill/>
        </p:spPr>
        <p:txBody>
          <a:bodyPr wrap="square" rtlCol="0" anchor="b">
            <a:spAutoFit/>
          </a:bodyPr>
          <a:lstStyle/>
          <a:p>
            <a:pPr algn="r"/>
            <a:fld id="{C20A4EAC-B341-C945-AF29-CFB303B25672}" type="slidenum">
              <a:rPr lang="en-US" sz="800" b="0" i="0" smtClean="0">
                <a:latin typeface="Arial" panose="020B0604020202020204" pitchFamily="34" charset="0"/>
                <a:cs typeface="Arial" panose="020B0604020202020204" pitchFamily="34" charset="0"/>
              </a:rPr>
              <a:t>‹#›</a:t>
            </a:fld>
            <a:endParaRPr lang="en-US" sz="800" b="0" i="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a16="http://schemas.microsoft.com/office/drawing/2014/main" id="{09535443-DCC8-8D4E-9FC8-2B4678B3827F}"/>
              </a:ext>
            </a:extLst>
          </p:cNvPr>
          <p:cNvSpPr>
            <a:spLocks noGrp="1"/>
          </p:cNvSpPr>
          <p:nvPr>
            <p:ph type="body" idx="1"/>
          </p:nvPr>
        </p:nvSpPr>
        <p:spPr>
          <a:xfrm>
            <a:off x="194217" y="1825625"/>
            <a:ext cx="5759696"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18" name="Title Placeholder 17">
            <a:extLst>
              <a:ext uri="{FF2B5EF4-FFF2-40B4-BE49-F238E27FC236}">
                <a16:creationId xmlns:a16="http://schemas.microsoft.com/office/drawing/2014/main" id="{276A3D6F-9C65-F241-9C51-CDEFC16A8F1A}"/>
              </a:ext>
            </a:extLst>
          </p:cNvPr>
          <p:cNvSpPr>
            <a:spLocks noGrp="1"/>
          </p:cNvSpPr>
          <p:nvPr>
            <p:ph type="title"/>
          </p:nvPr>
        </p:nvSpPr>
        <p:spPr>
          <a:xfrm>
            <a:off x="194217" y="365125"/>
            <a:ext cx="7886700" cy="1325563"/>
          </a:xfrm>
          <a:prstGeom prst="rect">
            <a:avLst/>
          </a:prstGeom>
        </p:spPr>
        <p:txBody>
          <a:bodyPr vert="horz" lIns="0" tIns="0" rIns="0" bIns="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51905849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73" r:id="rId3"/>
    <p:sldLayoutId id="2147483666" r:id="rId4"/>
    <p:sldLayoutId id="2147483661" r:id="rId5"/>
    <p:sldLayoutId id="2147483664" r:id="rId6"/>
    <p:sldLayoutId id="2147483675" r:id="rId7"/>
    <p:sldLayoutId id="2147483665" r:id="rId8"/>
    <p:sldLayoutId id="2147483667" r:id="rId9"/>
    <p:sldLayoutId id="2147483668" r:id="rId10"/>
    <p:sldLayoutId id="2147483669" r:id="rId11"/>
    <p:sldLayoutId id="2147483671" r:id="rId12"/>
    <p:sldLayoutId id="2147483672" r:id="rId13"/>
    <p:sldLayoutId id="2147483677" r:id="rId14"/>
    <p:sldLayoutId id="2147483674" r:id="rId15"/>
    <p:sldLayoutId id="2147483676" r:id="rId16"/>
  </p:sldLayoutIdLst>
  <p:txStyles>
    <p:title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iatsis.gov.a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gsa-prod.s3.amazonaws.com/media/dd/files/EDU_Resrce_ELDR_RHANG_LOLA_GREENO_JAN2019_FA.ad49332.pdf" TargetMode="External"/><Relationship Id="rId2" Type="http://schemas.openxmlformats.org/officeDocument/2006/relationships/image" Target="../media/image16.tiff"/><Relationship Id="rId1" Type="http://schemas.openxmlformats.org/officeDocument/2006/relationships/slideLayout" Target="../slideLayouts/slideLayout5.xml"/><Relationship Id="rId4" Type="http://schemas.openxmlformats.org/officeDocument/2006/relationships/hyperlink" Target="https://www.youtube.com/watch?v=2cuWs0XWED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bit.ly/2mqd46O"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bit.ly/2kqX4kd" TargetMode="External"/><Relationship Id="rId3" Type="http://schemas.openxmlformats.org/officeDocument/2006/relationships/hyperlink" Target="https://ab.co/2koPw1m" TargetMode="External"/><Relationship Id="rId7" Type="http://schemas.openxmlformats.org/officeDocument/2006/relationships/hyperlink" Target="http://bit.ly/2m531ne" TargetMode="External"/><Relationship Id="rId2" Type="http://schemas.openxmlformats.org/officeDocument/2006/relationships/hyperlink" Target="http://bit.ly/2mrVboh" TargetMode="External"/><Relationship Id="rId1" Type="http://schemas.openxmlformats.org/officeDocument/2006/relationships/slideLayout" Target="../slideLayouts/slideLayout5.xml"/><Relationship Id="rId6" Type="http://schemas.openxmlformats.org/officeDocument/2006/relationships/hyperlink" Target="http://bit.ly/2m3FQK4" TargetMode="External"/><Relationship Id="rId5" Type="http://schemas.openxmlformats.org/officeDocument/2006/relationships/hyperlink" Target="http://bit.ly/2m4ZhCc" TargetMode="External"/><Relationship Id="rId4" Type="http://schemas.openxmlformats.org/officeDocument/2006/relationships/hyperlink" Target="http://bit.ly/2lYaAMM" TargetMode="External"/><Relationship Id="rId9" Type="http://schemas.openxmlformats.org/officeDocument/2006/relationships/hyperlink" Target="https://bit.ly/2kZkRY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8D880A83-6B3A-4330-9F36-7FDD65F8E20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3168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4BCA202-D0A9-4222-804B-ACD1779E12E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l="4268" r="4268"/>
          <a:stretch>
            <a:fillRect/>
          </a:stretch>
        </p:blipFill>
        <p:spPr>
          <a:xfrm>
            <a:off x="5103874" y="830107"/>
            <a:ext cx="3317435" cy="4301299"/>
          </a:xfrm>
          <a:prstGeom prst="rect">
            <a:avLst/>
          </a:prstGeom>
        </p:spPr>
      </p:pic>
      <p:sp>
        <p:nvSpPr>
          <p:cNvPr id="5" name="Content Placeholder 4">
            <a:extLst>
              <a:ext uri="{FF2B5EF4-FFF2-40B4-BE49-F238E27FC236}">
                <a16:creationId xmlns:a16="http://schemas.microsoft.com/office/drawing/2014/main" id="{90ADB6A1-B3B6-4586-B44B-4D3B72733714}"/>
              </a:ext>
            </a:extLst>
          </p:cNvPr>
          <p:cNvSpPr>
            <a:spLocks noGrp="1"/>
          </p:cNvSpPr>
          <p:nvPr>
            <p:ph idx="1"/>
          </p:nvPr>
        </p:nvSpPr>
        <p:spPr>
          <a:xfrm>
            <a:off x="322924" y="830108"/>
            <a:ext cx="4557005" cy="5382156"/>
          </a:xfrm>
        </p:spPr>
        <p:txBody>
          <a:bodyPr>
            <a:normAutofit/>
          </a:bodyPr>
          <a:lstStyle/>
          <a:p>
            <a:pPr>
              <a:lnSpc>
                <a:spcPct val="100000"/>
              </a:lnSpc>
            </a:pPr>
            <a:r>
              <a:rPr lang="en-US" sz="1600" dirty="0"/>
              <a:t>Darrell Sibosado’s brother Garry is also an artist who creates work inspired by traditional </a:t>
            </a:r>
            <a:r>
              <a:rPr lang="en-US" sz="1600" i="1" dirty="0"/>
              <a:t>riji</a:t>
            </a:r>
            <a:r>
              <a:rPr lang="en-US" sz="1600" dirty="0"/>
              <a:t>. His work </a:t>
            </a:r>
            <a:r>
              <a:rPr lang="en-US" sz="1600" i="1" dirty="0"/>
              <a:t>Aalingoon</a:t>
            </a:r>
            <a:r>
              <a:rPr lang="en-US" sz="1600" dirty="0"/>
              <a:t> (</a:t>
            </a:r>
            <a:r>
              <a:rPr lang="en-US" sz="1600" i="1" dirty="0"/>
              <a:t>Rainbow Serpent</a:t>
            </a:r>
            <a:r>
              <a:rPr lang="en-US" sz="1600" dirty="0"/>
              <a:t>), 2018, is about a well-known Aboriginal creation story.</a:t>
            </a:r>
            <a:endParaRPr lang="en-AU" sz="1600" dirty="0"/>
          </a:p>
          <a:p>
            <a:pPr>
              <a:lnSpc>
                <a:spcPct val="100000"/>
              </a:lnSpc>
            </a:pPr>
            <a:r>
              <a:rPr lang="en-AU" sz="1600" dirty="0"/>
              <a:t>‘The story of Aalingoon, the Rainbow Serpent, is one of the most important of all Bard creation stories. Each full moon, when it is time for Aalingoon to shed its skin, it does so by resting on the surface of the ocean and dropping and scattering scales, which become the pearl shells found in the waters that surround the Dampier Peninsula. These shells have been and continue to be used by Bard carvers who incise and ochre the shells with designs and stories, which have long been associated with the Sibosado family.’</a:t>
            </a:r>
            <a:endParaRPr lang="en-AU" sz="1600" strike="sngStrike" dirty="0"/>
          </a:p>
          <a:p>
            <a:pPr algn="r">
              <a:lnSpc>
                <a:spcPct val="100000"/>
              </a:lnSpc>
            </a:pPr>
            <a:r>
              <a:rPr lang="en-AU" sz="1600" dirty="0"/>
              <a:t>Tess Allas, Director, Indigenous Programs, University of New South Wales, </a:t>
            </a:r>
            <a:br>
              <a:rPr lang="en-AU" sz="1600" dirty="0"/>
            </a:br>
            <a:r>
              <a:rPr lang="en-AU" sz="1600" dirty="0"/>
              <a:t>in </a:t>
            </a:r>
            <a:r>
              <a:rPr lang="en-AU" sz="1600" i="1" dirty="0"/>
              <a:t>Tarnanthi</a:t>
            </a:r>
            <a:r>
              <a:rPr lang="en-AU" sz="1600" dirty="0"/>
              <a:t> publication, 2019 </a:t>
            </a:r>
          </a:p>
        </p:txBody>
      </p:sp>
      <p:sp>
        <p:nvSpPr>
          <p:cNvPr id="4" name="Title 3">
            <a:extLst>
              <a:ext uri="{FF2B5EF4-FFF2-40B4-BE49-F238E27FC236}">
                <a16:creationId xmlns:a16="http://schemas.microsoft.com/office/drawing/2014/main" id="{68ABB91B-890A-45A5-9743-5897E352CB90}"/>
              </a:ext>
            </a:extLst>
          </p:cNvPr>
          <p:cNvSpPr>
            <a:spLocks noGrp="1"/>
          </p:cNvSpPr>
          <p:nvPr>
            <p:ph type="title"/>
          </p:nvPr>
        </p:nvSpPr>
        <p:spPr>
          <a:xfrm>
            <a:off x="322924" y="291761"/>
            <a:ext cx="5712315" cy="387826"/>
          </a:xfrm>
        </p:spPr>
        <p:txBody>
          <a:bodyPr/>
          <a:lstStyle/>
          <a:p>
            <a:r>
              <a:rPr lang="en-AU" dirty="0"/>
              <a:t>The Rainbow Serpent</a:t>
            </a:r>
          </a:p>
        </p:txBody>
      </p:sp>
      <p:sp>
        <p:nvSpPr>
          <p:cNvPr id="2" name="Rectangle 1">
            <a:extLst>
              <a:ext uri="{FF2B5EF4-FFF2-40B4-BE49-F238E27FC236}">
                <a16:creationId xmlns:a16="http://schemas.microsoft.com/office/drawing/2014/main" id="{F8B8DE16-C89E-4C49-8728-449AB1A669BE}"/>
              </a:ext>
            </a:extLst>
          </p:cNvPr>
          <p:cNvSpPr/>
          <p:nvPr/>
        </p:nvSpPr>
        <p:spPr>
          <a:xfrm>
            <a:off x="5103874" y="5365501"/>
            <a:ext cx="3317435" cy="649537"/>
          </a:xfrm>
          <a:prstGeom prst="rect">
            <a:avLst/>
          </a:prstGeom>
        </p:spPr>
        <p:txBody>
          <a:bodyPr wrap="square">
            <a:spAutoFit/>
          </a:bodyPr>
          <a:lstStyle/>
          <a:p>
            <a:pPr>
              <a:lnSpc>
                <a:spcPct val="115000"/>
              </a:lnSpc>
              <a:spcAft>
                <a:spcPts val="0"/>
              </a:spcAft>
            </a:pPr>
            <a:r>
              <a:rPr lang="en-AU" sz="800" dirty="0">
                <a:solidFill>
                  <a:srgbClr val="231F20"/>
                </a:solidFill>
                <a:latin typeface="Arial" panose="020B0604020202020204" pitchFamily="34" charset="0"/>
                <a:ea typeface="Calibri" panose="020F0502020204030204" pitchFamily="34" charset="0"/>
                <a:cs typeface="Times New Roman" panose="02020603050405020304" pitchFamily="18" charset="0"/>
              </a:rPr>
              <a:t>detail: Garry Sibosado, Bard people, Western Australia, born 1974, Derby, Western Australia, </a:t>
            </a:r>
            <a:r>
              <a:rPr lang="en-AU" sz="800" i="1" dirty="0">
                <a:solidFill>
                  <a:srgbClr val="231F20"/>
                </a:solidFill>
                <a:latin typeface="Arial" panose="020B0604020202020204" pitchFamily="34" charset="0"/>
                <a:ea typeface="Calibri" panose="020F0502020204030204" pitchFamily="34" charset="0"/>
                <a:cs typeface="Times New Roman" panose="02020603050405020304" pitchFamily="18" charset="0"/>
              </a:rPr>
              <a:t>Aalingoon </a:t>
            </a:r>
            <a:r>
              <a:rPr lang="en-AU" sz="800" dirty="0">
                <a:solidFill>
                  <a:srgbClr val="231F20"/>
                </a:solidFill>
                <a:latin typeface="Arial" panose="020B0604020202020204" pitchFamily="34" charset="0"/>
                <a:ea typeface="Calibri" panose="020F0502020204030204" pitchFamily="34" charset="0"/>
                <a:cs typeface="Times New Roman" panose="02020603050405020304" pitchFamily="18" charset="0"/>
              </a:rPr>
              <a:t>(</a:t>
            </a:r>
            <a:r>
              <a:rPr lang="en-AU" sz="800" i="1" dirty="0">
                <a:solidFill>
                  <a:srgbClr val="231F20"/>
                </a:solidFill>
                <a:latin typeface="Arial" panose="020B0604020202020204" pitchFamily="34" charset="0"/>
                <a:ea typeface="Calibri" panose="020F0502020204030204" pitchFamily="34" charset="0"/>
                <a:cs typeface="Times New Roman" panose="02020603050405020304" pitchFamily="18" charset="0"/>
              </a:rPr>
              <a:t>Rainbow Serpent</a:t>
            </a:r>
            <a:r>
              <a:rPr lang="en-AU" sz="800" dirty="0">
                <a:solidFill>
                  <a:srgbClr val="231F20"/>
                </a:solidFill>
                <a:latin typeface="Arial" panose="020B0604020202020204" pitchFamily="34" charset="0"/>
                <a:ea typeface="Calibri" panose="020F0502020204030204" pitchFamily="34" charset="0"/>
                <a:cs typeface="Times New Roman" panose="02020603050405020304" pitchFamily="18" charset="0"/>
              </a:rPr>
              <a:t>), 2018, Lombadina, Western Australia, earth pigments on engraved pearl shell, 180 x 20 cm; © Garry Sibosado, photo: Jalaru Photography.</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82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ADB6A1-B3B6-4586-B44B-4D3B72733714}"/>
              </a:ext>
            </a:extLst>
          </p:cNvPr>
          <p:cNvSpPr>
            <a:spLocks noGrp="1"/>
          </p:cNvSpPr>
          <p:nvPr>
            <p:ph idx="1"/>
          </p:nvPr>
        </p:nvSpPr>
        <p:spPr>
          <a:xfrm>
            <a:off x="3460955" y="924124"/>
            <a:ext cx="5039591" cy="5194639"/>
          </a:xfrm>
        </p:spPr>
        <p:txBody>
          <a:bodyPr/>
          <a:lstStyle/>
          <a:p>
            <a:pPr>
              <a:lnSpc>
                <a:spcPct val="100000"/>
              </a:lnSpc>
            </a:pPr>
            <a:r>
              <a:rPr lang="en-AU" sz="1400" dirty="0"/>
              <a:t>The Kimberley region is home to 200 communities and 30 Aboriginal peoples with different languages.</a:t>
            </a:r>
          </a:p>
          <a:p>
            <a:pPr marL="285750" indent="-285750">
              <a:lnSpc>
                <a:spcPct val="100000"/>
              </a:lnSpc>
              <a:buFont typeface="Arial" panose="020B0604020202020204" pitchFamily="34" charset="0"/>
              <a:buChar char="•"/>
            </a:pPr>
            <a:r>
              <a:rPr lang="en-AU" sz="1400" dirty="0"/>
              <a:t>Locate the Kimberley region on a map. </a:t>
            </a:r>
          </a:p>
          <a:p>
            <a:pPr marL="285750" indent="-285750">
              <a:lnSpc>
                <a:spcPct val="100000"/>
              </a:lnSpc>
              <a:buFont typeface="Arial" panose="020B0604020202020204" pitchFamily="34" charset="0"/>
              <a:buChar char="•"/>
            </a:pPr>
            <a:r>
              <a:rPr lang="en-AU" sz="1400" dirty="0"/>
              <a:t>Can you identify the different nations or language groups in the region, including the Bard people? </a:t>
            </a:r>
            <a:r>
              <a:rPr lang="en-AU" sz="1400" b="1" dirty="0"/>
              <a:t>Tip:</a:t>
            </a:r>
            <a:r>
              <a:rPr lang="en-AU" sz="1400" dirty="0"/>
              <a:t> Use the </a:t>
            </a:r>
            <a:r>
              <a:rPr lang="en-AU" sz="1400" dirty="0">
                <a:hlinkClick r:id="rId2"/>
              </a:rPr>
              <a:t>AIATSIS</a:t>
            </a:r>
            <a:r>
              <a:rPr lang="en-AU" sz="1400" dirty="0"/>
              <a:t> map to locate this information. </a:t>
            </a:r>
          </a:p>
          <a:p>
            <a:pPr marL="285750" indent="-285750">
              <a:lnSpc>
                <a:spcPct val="100000"/>
              </a:lnSpc>
              <a:buFont typeface="Arial" panose="020B0604020202020204" pitchFamily="34" charset="0"/>
              <a:buChar char="•"/>
            </a:pPr>
            <a:r>
              <a:rPr lang="en-AU" sz="1400" dirty="0"/>
              <a:t>What is the landscape like in Lombadina where Sibosado is from?</a:t>
            </a:r>
          </a:p>
          <a:p>
            <a:pPr marL="285750" indent="-285750">
              <a:lnSpc>
                <a:spcPct val="100000"/>
              </a:lnSpc>
              <a:buFont typeface="Arial" panose="020B0604020202020204" pitchFamily="34" charset="0"/>
              <a:buChar char="•"/>
            </a:pPr>
            <a:r>
              <a:rPr lang="en-AU" sz="1400" dirty="0"/>
              <a:t>What plants and animals might you find there?</a:t>
            </a:r>
          </a:p>
          <a:p>
            <a:pPr marL="285750" indent="-285750">
              <a:lnSpc>
                <a:spcPct val="100000"/>
              </a:lnSpc>
              <a:buFont typeface="Arial" panose="020B0604020202020204" pitchFamily="34" charset="0"/>
              <a:buChar char="•"/>
            </a:pPr>
            <a:r>
              <a:rPr lang="en-AU" sz="1400" dirty="0"/>
              <a:t>How is the environment of Lombadina represented in Sibosado’s works of art?</a:t>
            </a:r>
          </a:p>
          <a:p>
            <a:pPr>
              <a:lnSpc>
                <a:spcPct val="100000"/>
              </a:lnSpc>
            </a:pPr>
            <a:r>
              <a:rPr lang="en-AU" sz="1400" dirty="0"/>
              <a:t>Aboriginal and Torres Strait Islander people throughout Australia experience many different seasons. </a:t>
            </a:r>
          </a:p>
          <a:p>
            <a:pPr marL="285750" indent="-285750">
              <a:lnSpc>
                <a:spcPct val="100000"/>
              </a:lnSpc>
              <a:buFont typeface="Arial" panose="020B0604020202020204" pitchFamily="34" charset="0"/>
              <a:buChar char="•"/>
            </a:pPr>
            <a:r>
              <a:rPr lang="en-AU" sz="1400" dirty="0"/>
              <a:t>Research how these seasons differ from the four seasons recognised by Europeans.</a:t>
            </a:r>
          </a:p>
          <a:p>
            <a:pPr marL="285750" indent="-285750">
              <a:lnSpc>
                <a:spcPct val="100000"/>
              </a:lnSpc>
              <a:buFont typeface="Arial" panose="020B0604020202020204" pitchFamily="34" charset="0"/>
              <a:buChar char="•"/>
            </a:pPr>
            <a:r>
              <a:rPr lang="en-AU" sz="1400" dirty="0"/>
              <a:t>What are the seasons in the Kimberley? What happens during these seasons? Find out more about the Aboriginal names and descriptions of seasons where you live and display these in your classroom. </a:t>
            </a:r>
          </a:p>
          <a:p>
            <a:pPr algn="ctr">
              <a:lnSpc>
                <a:spcPct val="100000"/>
              </a:lnSpc>
            </a:pPr>
            <a:endParaRPr lang="en-AU" sz="1600" dirty="0"/>
          </a:p>
        </p:txBody>
      </p:sp>
      <p:sp>
        <p:nvSpPr>
          <p:cNvPr id="4" name="Title 3">
            <a:extLst>
              <a:ext uri="{FF2B5EF4-FFF2-40B4-BE49-F238E27FC236}">
                <a16:creationId xmlns:a16="http://schemas.microsoft.com/office/drawing/2014/main" id="{68ABB91B-890A-45A5-9743-5897E352CB90}"/>
              </a:ext>
            </a:extLst>
          </p:cNvPr>
          <p:cNvSpPr>
            <a:spLocks noGrp="1"/>
          </p:cNvSpPr>
          <p:nvPr>
            <p:ph type="title"/>
          </p:nvPr>
        </p:nvSpPr>
        <p:spPr>
          <a:xfrm>
            <a:off x="322925" y="291761"/>
            <a:ext cx="3334676" cy="968660"/>
          </a:xfrm>
        </p:spPr>
        <p:txBody>
          <a:bodyPr/>
          <a:lstStyle/>
          <a:p>
            <a:r>
              <a:rPr lang="en-AU" dirty="0"/>
              <a:t>Early Years and Primary</a:t>
            </a:r>
            <a:br>
              <a:rPr lang="en-AU" dirty="0"/>
            </a:br>
            <a:r>
              <a:rPr lang="en-AU" dirty="0">
                <a:solidFill>
                  <a:schemeClr val="tx1">
                    <a:lumMod val="50000"/>
                    <a:lumOff val="50000"/>
                  </a:schemeClr>
                </a:solidFill>
              </a:rPr>
              <a:t>The Kimberley Region</a:t>
            </a:r>
          </a:p>
        </p:txBody>
      </p:sp>
      <p:pic>
        <p:nvPicPr>
          <p:cNvPr id="3" name="Picture 2">
            <a:extLst>
              <a:ext uri="{FF2B5EF4-FFF2-40B4-BE49-F238E27FC236}">
                <a16:creationId xmlns:a16="http://schemas.microsoft.com/office/drawing/2014/main" id="{D038EEEB-A9A5-4F9C-B5FA-E060B88DF93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925" y="939193"/>
            <a:ext cx="2834117" cy="4252239"/>
          </a:xfrm>
          <a:prstGeom prst="rect">
            <a:avLst/>
          </a:prstGeom>
        </p:spPr>
      </p:pic>
      <p:sp>
        <p:nvSpPr>
          <p:cNvPr id="6" name="Rectangle 5">
            <a:extLst>
              <a:ext uri="{FF2B5EF4-FFF2-40B4-BE49-F238E27FC236}">
                <a16:creationId xmlns:a16="http://schemas.microsoft.com/office/drawing/2014/main" id="{25A79A57-AACB-47F3-8F0E-242F39F957C6}"/>
              </a:ext>
            </a:extLst>
          </p:cNvPr>
          <p:cNvSpPr/>
          <p:nvPr/>
        </p:nvSpPr>
        <p:spPr>
          <a:xfrm>
            <a:off x="270344" y="5311192"/>
            <a:ext cx="2886698" cy="791114"/>
          </a:xfrm>
          <a:prstGeom prst="rect">
            <a:avLst/>
          </a:prstGeom>
        </p:spPr>
        <p:txBody>
          <a:bodyPr wrap="square">
            <a:spAutoFit/>
          </a:bodyPr>
          <a:lstStyle/>
          <a:p>
            <a:pPr>
              <a:lnSpc>
                <a:spcPct val="115000"/>
              </a:lnSpc>
              <a:spcAft>
                <a:spcPts val="0"/>
              </a:spcAft>
            </a:pPr>
            <a:r>
              <a:rPr lang="en-AU"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detail: Darrell Sibosado, Bard people, Western Australia, born 1966, Port Hedland, Western Australia, </a:t>
            </a:r>
            <a:r>
              <a:rPr lang="en-AU" sz="8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Aalingoon (Rainbow Serpent)</a:t>
            </a:r>
            <a:r>
              <a:rPr lang="en-AU"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2019, Lombadina, Western Australia, corten steel, 210.0 x 120.0 cm, 298.9 x 85.0 cm, 210.0 x 120.0 cm; © Darrell Sibosado.</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217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2E205-ABA7-4351-B621-AB06609E6EB8}"/>
              </a:ext>
            </a:extLst>
          </p:cNvPr>
          <p:cNvSpPr>
            <a:spLocks noGrp="1"/>
          </p:cNvSpPr>
          <p:nvPr>
            <p:ph type="title"/>
          </p:nvPr>
        </p:nvSpPr>
        <p:spPr>
          <a:xfrm>
            <a:off x="756680" y="2285742"/>
            <a:ext cx="7669970" cy="2482904"/>
          </a:xfrm>
        </p:spPr>
        <p:txBody>
          <a:bodyPr/>
          <a:lstStyle/>
          <a:p>
            <a:pPr>
              <a:lnSpc>
                <a:spcPct val="100000"/>
              </a:lnSpc>
            </a:pPr>
            <a:r>
              <a:rPr lang="en-AU" sz="3200" dirty="0"/>
              <a:t>People need to realise that Australia is like going to Europe. In Australia, there are different clans, different tribes, different languages.  </a:t>
            </a:r>
            <a:br>
              <a:rPr lang="en-AU" sz="3200" dirty="0"/>
            </a:br>
            <a:endParaRPr lang="en-AU" sz="3200" dirty="0"/>
          </a:p>
        </p:txBody>
      </p:sp>
      <p:sp>
        <p:nvSpPr>
          <p:cNvPr id="6" name="Content Placeholder 4">
            <a:extLst>
              <a:ext uri="{FF2B5EF4-FFF2-40B4-BE49-F238E27FC236}">
                <a16:creationId xmlns:a16="http://schemas.microsoft.com/office/drawing/2014/main" id="{5043FD35-9BD3-444A-AA47-29990577A598}"/>
              </a:ext>
            </a:extLst>
          </p:cNvPr>
          <p:cNvSpPr txBox="1">
            <a:spLocks/>
          </p:cNvSpPr>
          <p:nvPr/>
        </p:nvSpPr>
        <p:spPr>
          <a:xfrm>
            <a:off x="199636" y="4768646"/>
            <a:ext cx="8816545" cy="410548"/>
          </a:xfrm>
          <a:prstGeom prst="rect">
            <a:avLst/>
          </a:prstGeom>
        </p:spPr>
        <p:txBody>
          <a:bodyPr vert="horz" lIns="91440" tIns="45720" rIns="91440" bIns="45720" rtlCol="0">
            <a:normAutofit/>
          </a:bodyPr>
          <a:lstStyle>
            <a:lvl1pPr marL="0" indent="0" algn="ctr" defTabSz="914400" rtl="0" eaLnBrk="1" latinLnBrk="0" hangingPunct="1">
              <a:lnSpc>
                <a:spcPts val="2260"/>
              </a:lnSpc>
              <a:spcBef>
                <a:spcPts val="1000"/>
              </a:spcBef>
              <a:buFont typeface="Arial" panose="020B0604020202020204" pitchFamily="34" charset="0"/>
              <a:buNone/>
              <a:defRPr sz="10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0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i="1" dirty="0"/>
              <a:t>Darrell </a:t>
            </a:r>
            <a:r>
              <a:rPr lang="en-AU" sz="1200" i="1" dirty="0" err="1"/>
              <a:t>Sibosado</a:t>
            </a:r>
            <a:r>
              <a:rPr lang="en-AU" sz="1200" i="1" dirty="0"/>
              <a:t>, </a:t>
            </a:r>
            <a:r>
              <a:rPr lang="en-AU" sz="1200" i="1" dirty="0" err="1"/>
              <a:t>Tarnanthi</a:t>
            </a:r>
            <a:r>
              <a:rPr lang="en-AU" sz="1200" i="1" dirty="0"/>
              <a:t> 2019 portrait video </a:t>
            </a:r>
            <a:endParaRPr lang="en-AU" sz="1200" dirty="0"/>
          </a:p>
        </p:txBody>
      </p:sp>
    </p:spTree>
    <p:extLst>
      <p:ext uri="{BB962C8B-B14F-4D97-AF65-F5344CB8AC3E}">
        <p14:creationId xmlns:p14="http://schemas.microsoft.com/office/powerpoint/2010/main" val="410851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ADB6A1-B3B6-4586-B44B-4D3B72733714}"/>
              </a:ext>
            </a:extLst>
          </p:cNvPr>
          <p:cNvSpPr>
            <a:spLocks noGrp="1"/>
          </p:cNvSpPr>
          <p:nvPr>
            <p:ph idx="1"/>
          </p:nvPr>
        </p:nvSpPr>
        <p:spPr>
          <a:xfrm>
            <a:off x="219014" y="969476"/>
            <a:ext cx="3743386" cy="4687891"/>
          </a:xfrm>
        </p:spPr>
        <p:txBody>
          <a:bodyPr/>
          <a:lstStyle/>
          <a:p>
            <a:pPr marL="285750" indent="-285750">
              <a:lnSpc>
                <a:spcPct val="100000"/>
              </a:lnSpc>
              <a:buFont typeface="Arial" panose="020B0604020202020204" pitchFamily="34" charset="0"/>
              <a:buChar char="•"/>
            </a:pPr>
            <a:r>
              <a:rPr lang="en-AU" sz="1400" dirty="0"/>
              <a:t>Sebastian Arrow is a Yawuru artist from Broome in the Kimberley. Like Darrell and Garry Sibosado, Arrow also uses </a:t>
            </a:r>
            <a:r>
              <a:rPr lang="en-AU" sz="1400" i="1" dirty="0"/>
              <a:t>riji </a:t>
            </a:r>
            <a:r>
              <a:rPr lang="en-AU" sz="1400" dirty="0"/>
              <a:t>shell designs. What differences can you observe when comparing the different clan designs? How has each artist expressed their individuality while using similar techniques? </a:t>
            </a:r>
            <a:br>
              <a:rPr lang="en-AU" sz="1400" dirty="0"/>
            </a:br>
            <a:r>
              <a:rPr lang="en-AU" sz="1400" b="1" dirty="0"/>
              <a:t>Tip:</a:t>
            </a:r>
            <a:r>
              <a:rPr lang="en-AU" sz="1400" dirty="0"/>
              <a:t> Sebastian Arrow’s work is on display in gallery 2. </a:t>
            </a:r>
          </a:p>
          <a:p>
            <a:pPr marL="285750" indent="-285750">
              <a:lnSpc>
                <a:spcPct val="100000"/>
              </a:lnSpc>
              <a:buFont typeface="Arial" panose="020B0604020202020204" pitchFamily="34" charset="0"/>
              <a:buChar char="•"/>
            </a:pPr>
            <a:r>
              <a:rPr lang="en-AU" sz="1400" dirty="0"/>
              <a:t>Select a logo you know well, such as your school or sporting team emblem. Deconstruct the logo by identifying the key shapes, colours and lines. Using these elements, create a new composition. Compare your design with your classmates’ logos. How have different students interpreted the logo? How many new logos can be created using the same elements?</a:t>
            </a:r>
          </a:p>
        </p:txBody>
      </p:sp>
      <p:sp>
        <p:nvSpPr>
          <p:cNvPr id="4" name="Title 3">
            <a:extLst>
              <a:ext uri="{FF2B5EF4-FFF2-40B4-BE49-F238E27FC236}">
                <a16:creationId xmlns:a16="http://schemas.microsoft.com/office/drawing/2014/main" id="{68ABB91B-890A-45A5-9743-5897E352CB90}"/>
              </a:ext>
            </a:extLst>
          </p:cNvPr>
          <p:cNvSpPr>
            <a:spLocks noGrp="1"/>
          </p:cNvSpPr>
          <p:nvPr>
            <p:ph type="title"/>
          </p:nvPr>
        </p:nvSpPr>
        <p:spPr/>
        <p:txBody>
          <a:bodyPr/>
          <a:lstStyle/>
          <a:p>
            <a:r>
              <a:rPr lang="en-AU" dirty="0"/>
              <a:t>Primary and Secondary</a:t>
            </a:r>
            <a:br>
              <a:rPr lang="en-AU" dirty="0"/>
            </a:br>
            <a:r>
              <a:rPr lang="en-AU" dirty="0">
                <a:solidFill>
                  <a:schemeClr val="tx1">
                    <a:lumMod val="50000"/>
                    <a:lumOff val="50000"/>
                  </a:schemeClr>
                </a:solidFill>
              </a:rPr>
              <a:t>Metal and Shell work </a:t>
            </a:r>
            <a:br>
              <a:rPr lang="en-AU" dirty="0"/>
            </a:br>
            <a:endParaRPr lang="en-AU" dirty="0"/>
          </a:p>
        </p:txBody>
      </p:sp>
      <p:pic>
        <p:nvPicPr>
          <p:cNvPr id="2" name="Picture 1">
            <a:extLst>
              <a:ext uri="{FF2B5EF4-FFF2-40B4-BE49-F238E27FC236}">
                <a16:creationId xmlns:a16="http://schemas.microsoft.com/office/drawing/2014/main" id="{A5D16FA4-33DF-45E1-81F7-3EE9BEF329B6}"/>
              </a:ext>
            </a:extLst>
          </p:cNvPr>
          <p:cNvPicPr>
            <a:picLocks noChangeAspect="1"/>
          </p:cNvPicPr>
          <p:nvPr/>
        </p:nvPicPr>
        <p:blipFill>
          <a:blip r:embed="rId2"/>
          <a:stretch>
            <a:fillRect/>
          </a:stretch>
        </p:blipFill>
        <p:spPr>
          <a:xfrm rot="16200000">
            <a:off x="4866872" y="488406"/>
            <a:ext cx="3385695" cy="5194639"/>
          </a:xfrm>
          <a:prstGeom prst="rect">
            <a:avLst/>
          </a:prstGeom>
        </p:spPr>
      </p:pic>
      <p:sp>
        <p:nvSpPr>
          <p:cNvPr id="3" name="Rectangle 2">
            <a:extLst>
              <a:ext uri="{FF2B5EF4-FFF2-40B4-BE49-F238E27FC236}">
                <a16:creationId xmlns:a16="http://schemas.microsoft.com/office/drawing/2014/main" id="{37905B58-05BB-4468-ADAE-7A33FEF9C8D3}"/>
              </a:ext>
            </a:extLst>
          </p:cNvPr>
          <p:cNvSpPr/>
          <p:nvPr/>
        </p:nvSpPr>
        <p:spPr>
          <a:xfrm>
            <a:off x="3962400" y="5261810"/>
            <a:ext cx="5083277" cy="649537"/>
          </a:xfrm>
          <a:prstGeom prst="rect">
            <a:avLst/>
          </a:prstGeom>
        </p:spPr>
        <p:txBody>
          <a:bodyPr wrap="square">
            <a:spAutoFit/>
          </a:bodyPr>
          <a:lstStyle/>
          <a:p>
            <a:pPr>
              <a:lnSpc>
                <a:spcPct val="115000"/>
              </a:lnSpc>
              <a:spcAft>
                <a:spcPts val="0"/>
              </a:spcAft>
            </a:pPr>
            <a:r>
              <a:rPr lang="en-AU" sz="800" dirty="0">
                <a:latin typeface="Arial" panose="020B0604020202020204" pitchFamily="34" charset="0"/>
                <a:ea typeface="Calibri" panose="020F0502020204030204" pitchFamily="34" charset="0"/>
                <a:cs typeface="Times New Roman" panose="02020603050405020304" pitchFamily="18" charset="0"/>
              </a:rPr>
              <a:t>Sebastian Arrow, Yawuru people, Western Australia, born 1994, Broome, Western Australia, </a:t>
            </a:r>
            <a:r>
              <a:rPr lang="en-AU" sz="800" i="1" dirty="0">
                <a:latin typeface="Arial" panose="020B0604020202020204" pitchFamily="34" charset="0"/>
                <a:ea typeface="Calibri" panose="020F0502020204030204" pitchFamily="34" charset="0"/>
                <a:cs typeface="Times New Roman" panose="02020603050405020304" pitchFamily="18" charset="0"/>
              </a:rPr>
              <a:t>Jalinyi</a:t>
            </a:r>
            <a:r>
              <a:rPr lang="en-AU" sz="800" dirty="0">
                <a:latin typeface="Arial" panose="020B0604020202020204" pitchFamily="34" charset="0"/>
                <a:ea typeface="Calibri" panose="020F0502020204030204" pitchFamily="34" charset="0"/>
                <a:cs typeface="Times New Roman" panose="02020603050405020304" pitchFamily="18" charset="0"/>
              </a:rPr>
              <a:t>,</a:t>
            </a:r>
            <a:r>
              <a:rPr lang="en-AU" sz="800" i="1" dirty="0">
                <a:latin typeface="Arial" panose="020B0604020202020204" pitchFamily="34" charset="0"/>
                <a:ea typeface="Calibri" panose="020F0502020204030204" pitchFamily="34" charset="0"/>
                <a:cs typeface="Times New Roman" panose="02020603050405020304" pitchFamily="18" charset="0"/>
              </a:rPr>
              <a:t> Jalinyi</a:t>
            </a:r>
            <a:r>
              <a:rPr lang="en-AU" sz="800" dirty="0">
                <a:latin typeface="Arial" panose="020B0604020202020204" pitchFamily="34" charset="0"/>
                <a:ea typeface="Calibri" panose="020F0502020204030204" pitchFamily="34" charset="0"/>
                <a:cs typeface="Times New Roman" panose="02020603050405020304" pitchFamily="18" charset="0"/>
              </a:rPr>
              <a:t>, 2015, Perth, carved pearl shell, red earth pigments, 19.0 x 14.5 cm, 18.0 x 14.0 cm; Acquisition through Tarnanthi: Festival of Contemporary Aboriginal &amp; Torres Strait Islander Art supported by BHP 2016, Art Gallery of South Australia, Adelaide, Image courtesy of Sebastian Arrow and Short St Gallery.</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342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0753" y="126867"/>
            <a:ext cx="4032843" cy="3962400"/>
          </a:xfrm>
          <a:prstGeom prst="rect">
            <a:avLst/>
          </a:prstGeom>
        </p:spPr>
      </p:pic>
      <p:sp>
        <p:nvSpPr>
          <p:cNvPr id="5" name="Content Placeholder 4">
            <a:extLst>
              <a:ext uri="{FF2B5EF4-FFF2-40B4-BE49-F238E27FC236}">
                <a16:creationId xmlns:a16="http://schemas.microsoft.com/office/drawing/2014/main" id="{90ADB6A1-B3B6-4586-B44B-4D3B72733714}"/>
              </a:ext>
            </a:extLst>
          </p:cNvPr>
          <p:cNvSpPr>
            <a:spLocks noGrp="1"/>
          </p:cNvSpPr>
          <p:nvPr>
            <p:ph idx="1"/>
          </p:nvPr>
        </p:nvSpPr>
        <p:spPr>
          <a:xfrm>
            <a:off x="322924" y="1128538"/>
            <a:ext cx="4187824" cy="4583493"/>
          </a:xfrm>
        </p:spPr>
        <p:txBody>
          <a:bodyPr/>
          <a:lstStyle/>
          <a:p>
            <a:pPr>
              <a:lnSpc>
                <a:spcPct val="100000"/>
              </a:lnSpc>
            </a:pPr>
            <a:r>
              <a:rPr lang="en-US" sz="1300" dirty="0"/>
              <a:t>In the Tarnanthi portrait video, Darrell Sibosado states: ‘</a:t>
            </a:r>
            <a:r>
              <a:rPr lang="en-US" sz="1300" i="1" dirty="0"/>
              <a:t>I feel very comfortable using contemporary materials because they are the materials I know now. That</a:t>
            </a:r>
            <a:r>
              <a:rPr lang="mr-IN" sz="1300" i="1" dirty="0"/>
              <a:t>’</a:t>
            </a:r>
            <a:r>
              <a:rPr lang="en-US" sz="1300" i="1" dirty="0"/>
              <a:t>s the way our culture is, you use what’s in your environment.</a:t>
            </a:r>
            <a:r>
              <a:rPr lang="en-US" sz="1300" dirty="0"/>
              <a:t>’</a:t>
            </a:r>
          </a:p>
          <a:p>
            <a:pPr>
              <a:lnSpc>
                <a:spcPct val="100000"/>
              </a:lnSpc>
            </a:pPr>
            <a:r>
              <a:rPr lang="en-US" sz="1300" dirty="0"/>
              <a:t>Yolŋu artist Gunybi Ganambarr uses materials found on the land, such as discarded building materials, lengths of worn-out conveyor belt from a nearby mine and pieces from an old water reservoir at his community of Gäṉgän. Ganambarr cuts, grinds, etches and paints his </a:t>
            </a:r>
            <a:r>
              <a:rPr lang="en-US" sz="1300" i="1" dirty="0"/>
              <a:t>miny’tji </a:t>
            </a:r>
            <a:r>
              <a:rPr lang="en-US" sz="1300" dirty="0"/>
              <a:t>(the sacred patterns belonging to clans) onto the objects he finds. </a:t>
            </a:r>
          </a:p>
          <a:p>
            <a:pPr marL="171450" indent="-171450">
              <a:lnSpc>
                <a:spcPct val="100000"/>
              </a:lnSpc>
              <a:buFont typeface="Arial" charset="0"/>
              <a:buChar char="•"/>
            </a:pPr>
            <a:r>
              <a:rPr lang="en-US" sz="1300" dirty="0"/>
              <a:t>Compare the metal work by Ganambarr to the metal and shell work by the Sibosado brothers. What is similar about the works of art and the artists’ approach to their practice? </a:t>
            </a:r>
          </a:p>
          <a:p>
            <a:pPr marL="171450" indent="-171450">
              <a:lnSpc>
                <a:spcPct val="100000"/>
              </a:lnSpc>
              <a:buFont typeface="Arial" charset="0"/>
              <a:buChar char="•"/>
            </a:pPr>
            <a:r>
              <a:rPr lang="en-US" sz="1300" dirty="0"/>
              <a:t>Sibosado draws inspiration from his elders. Create a work of art on a found object inspired by your family and where you are from</a:t>
            </a:r>
            <a:r>
              <a:rPr lang="en-US" sz="1400" dirty="0"/>
              <a:t>. </a:t>
            </a:r>
          </a:p>
          <a:p>
            <a:pPr>
              <a:lnSpc>
                <a:spcPct val="100000"/>
              </a:lnSpc>
            </a:pPr>
            <a:endParaRPr lang="en-US" sz="1200" dirty="0"/>
          </a:p>
          <a:p>
            <a:pPr>
              <a:lnSpc>
                <a:spcPct val="100000"/>
              </a:lnSpc>
            </a:pPr>
            <a:endParaRPr lang="en-US" sz="1200" dirty="0"/>
          </a:p>
        </p:txBody>
      </p:sp>
      <p:sp>
        <p:nvSpPr>
          <p:cNvPr id="4" name="Title 3">
            <a:extLst>
              <a:ext uri="{FF2B5EF4-FFF2-40B4-BE49-F238E27FC236}">
                <a16:creationId xmlns:a16="http://schemas.microsoft.com/office/drawing/2014/main" id="{68ABB91B-890A-45A5-9743-5897E352CB90}"/>
              </a:ext>
            </a:extLst>
          </p:cNvPr>
          <p:cNvSpPr>
            <a:spLocks noGrp="1"/>
          </p:cNvSpPr>
          <p:nvPr>
            <p:ph type="title"/>
          </p:nvPr>
        </p:nvSpPr>
        <p:spPr>
          <a:xfrm>
            <a:off x="322924" y="291761"/>
            <a:ext cx="4367829" cy="836777"/>
          </a:xfrm>
        </p:spPr>
        <p:txBody>
          <a:bodyPr/>
          <a:lstStyle/>
          <a:p>
            <a:r>
              <a:rPr lang="en-AU" dirty="0"/>
              <a:t>Primary and Secondary </a:t>
            </a:r>
            <a:br>
              <a:rPr lang="en-AU" dirty="0"/>
            </a:br>
            <a:r>
              <a:rPr lang="en-AU" dirty="0">
                <a:solidFill>
                  <a:schemeClr val="tx1">
                    <a:lumMod val="50000"/>
                    <a:lumOff val="50000"/>
                  </a:schemeClr>
                </a:solidFill>
              </a:rPr>
              <a:t>Metal and Shell </a:t>
            </a:r>
            <a:br>
              <a:rPr lang="en-AU" dirty="0"/>
            </a:br>
            <a:endParaRPr lang="en-AU" dirty="0"/>
          </a:p>
        </p:txBody>
      </p:sp>
      <p:sp>
        <p:nvSpPr>
          <p:cNvPr id="6" name="Content Placeholder 4">
            <a:extLst>
              <a:ext uri="{FF2B5EF4-FFF2-40B4-BE49-F238E27FC236}">
                <a16:creationId xmlns:a16="http://schemas.microsoft.com/office/drawing/2014/main" id="{39405375-D6C9-414C-B393-3873291E690C}"/>
              </a:ext>
            </a:extLst>
          </p:cNvPr>
          <p:cNvSpPr txBox="1">
            <a:spLocks/>
          </p:cNvSpPr>
          <p:nvPr/>
        </p:nvSpPr>
        <p:spPr>
          <a:xfrm>
            <a:off x="4690753" y="4355690"/>
            <a:ext cx="4187824" cy="1762336"/>
          </a:xfrm>
          <a:prstGeom prst="rect">
            <a:avLst/>
          </a:prstGeom>
        </p:spPr>
        <p:txBody>
          <a:bodyPr vert="horz" lIns="91440" tIns="45720" rIns="91440" bIns="45720" rtlCol="0">
            <a:noAutofit/>
          </a:bodyPr>
          <a:lstStyle>
            <a:lvl1pPr marL="0" indent="0" algn="l" defTabSz="914400" rtl="0" eaLnBrk="1" latinLnBrk="0" hangingPunct="1">
              <a:lnSpc>
                <a:spcPts val="226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300" dirty="0"/>
              <a:t>Sgraffito means ‘to scratch through’. Both Ganambarr </a:t>
            </a:r>
            <a:r>
              <a:rPr lang="en-AU" sz="1300" dirty="0"/>
              <a:t>and Sibosado have applied this technique, </a:t>
            </a:r>
            <a:r>
              <a:rPr lang="en-US" sz="1300" dirty="0"/>
              <a:t>Ganambarr with his metal work and Sibosado with his etchings and </a:t>
            </a:r>
            <a:r>
              <a:rPr lang="en-US" sz="1300" i="1" dirty="0"/>
              <a:t>riji</a:t>
            </a:r>
            <a:r>
              <a:rPr lang="en-US" sz="1300" dirty="0"/>
              <a:t>. Create a unique design that represents your family. Experiment with the sgraffito technique. Apply one layer of paint onto paper or canvas board. Paint a second layer over the top with a different colour. Draw your design by scratching through the top layer of paint. </a:t>
            </a:r>
            <a:r>
              <a:rPr lang="en-US" sz="1300" b="1" dirty="0"/>
              <a:t>Tip:</a:t>
            </a:r>
            <a:r>
              <a:rPr lang="en-US" sz="1300" dirty="0"/>
              <a:t> Try sgraffito with other mediums such as clay. </a:t>
            </a:r>
          </a:p>
          <a:p>
            <a:pPr>
              <a:lnSpc>
                <a:spcPct val="100000"/>
              </a:lnSpc>
            </a:pPr>
            <a:endParaRPr lang="en-US" sz="1200" dirty="0"/>
          </a:p>
          <a:p>
            <a:pPr>
              <a:lnSpc>
                <a:spcPct val="100000"/>
              </a:lnSpc>
            </a:pPr>
            <a:endParaRPr lang="en-US" sz="1200" dirty="0"/>
          </a:p>
        </p:txBody>
      </p:sp>
      <p:sp>
        <p:nvSpPr>
          <p:cNvPr id="3" name="Rectangle 2">
            <a:extLst>
              <a:ext uri="{FF2B5EF4-FFF2-40B4-BE49-F238E27FC236}">
                <a16:creationId xmlns:a16="http://schemas.microsoft.com/office/drawing/2014/main" id="{8C804B4F-08FF-4F63-AD98-64A852E2F8EC}"/>
              </a:ext>
            </a:extLst>
          </p:cNvPr>
          <p:cNvSpPr/>
          <p:nvPr/>
        </p:nvSpPr>
        <p:spPr>
          <a:xfrm>
            <a:off x="4690753" y="3705808"/>
            <a:ext cx="4187824" cy="507960"/>
          </a:xfrm>
          <a:prstGeom prst="rect">
            <a:avLst/>
          </a:prstGeom>
        </p:spPr>
        <p:txBody>
          <a:bodyPr wrap="square">
            <a:spAutoFit/>
          </a:bodyPr>
          <a:lstStyle/>
          <a:p>
            <a:pPr>
              <a:lnSpc>
                <a:spcPct val="115000"/>
              </a:lnSpc>
              <a:spcAft>
                <a:spcPts val="0"/>
              </a:spcAft>
            </a:pPr>
            <a:r>
              <a:rPr lang="en-AU" sz="800" dirty="0">
                <a:solidFill>
                  <a:srgbClr val="231F20"/>
                </a:solidFill>
                <a:latin typeface="Arial" panose="020B0604020202020204" pitchFamily="34" charset="0"/>
                <a:ea typeface="Calibri" panose="020F0502020204030204" pitchFamily="34" charset="0"/>
                <a:cs typeface="Times New Roman" panose="02020603050405020304" pitchFamily="18" charset="0"/>
              </a:rPr>
              <a:t>Gunybi Ganambarr, Yolŋu people, Northern Territory, born 1973, Yirrkala, Northern Territory, </a:t>
            </a:r>
            <a:r>
              <a:rPr lang="en-AU" sz="800" i="1" dirty="0">
                <a:solidFill>
                  <a:srgbClr val="231F20"/>
                </a:solidFill>
                <a:latin typeface="Arial" panose="020B0604020202020204" pitchFamily="34" charset="0"/>
                <a:ea typeface="Calibri" panose="020F0502020204030204" pitchFamily="34" charset="0"/>
                <a:cs typeface="Times New Roman" panose="02020603050405020304" pitchFamily="18" charset="0"/>
              </a:rPr>
              <a:t>Gäṉgän</a:t>
            </a:r>
            <a:r>
              <a:rPr lang="en-AU" sz="800" dirty="0">
                <a:solidFill>
                  <a:srgbClr val="231F20"/>
                </a:solidFill>
                <a:latin typeface="Arial" panose="020B0604020202020204" pitchFamily="34" charset="0"/>
                <a:ea typeface="Calibri" panose="020F0502020204030204" pitchFamily="34" charset="0"/>
                <a:cs typeface="Times New Roman" panose="02020603050405020304" pitchFamily="18" charset="0"/>
              </a:rPr>
              <a:t>, 2019, Yirrkala, Northern Territory, etching on aluminium, 150.0 x 150.0 cm; © Gunybi Ganambarr/Buku-Larrŋgay Mulka Centre.</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21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5644F769-6608-4AD4-BA6F-C2E646A7D81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96960" y="291761"/>
            <a:ext cx="4547040" cy="4443084"/>
          </a:xfrm>
          <a:prstGeom prst="rect">
            <a:avLst/>
          </a:prstGeom>
        </p:spPr>
      </p:pic>
      <p:sp>
        <p:nvSpPr>
          <p:cNvPr id="3" name="Content Placeholder 2">
            <a:extLst>
              <a:ext uri="{FF2B5EF4-FFF2-40B4-BE49-F238E27FC236}">
                <a16:creationId xmlns:a16="http://schemas.microsoft.com/office/drawing/2014/main" id="{AE37FAD3-5CE3-4548-92C0-0C0F32270DFD}"/>
              </a:ext>
            </a:extLst>
          </p:cNvPr>
          <p:cNvSpPr>
            <a:spLocks noGrp="1"/>
          </p:cNvSpPr>
          <p:nvPr>
            <p:ph idx="1"/>
          </p:nvPr>
        </p:nvSpPr>
        <p:spPr>
          <a:xfrm>
            <a:off x="322925" y="1260420"/>
            <a:ext cx="4467736" cy="4881283"/>
          </a:xfrm>
        </p:spPr>
        <p:txBody>
          <a:bodyPr>
            <a:normAutofit/>
          </a:bodyPr>
          <a:lstStyle/>
          <a:p>
            <a:pPr marL="285750" indent="-285750">
              <a:lnSpc>
                <a:spcPct val="100000"/>
              </a:lnSpc>
              <a:buFont typeface="Arial" panose="020B0604020202020204" pitchFamily="34" charset="0"/>
              <a:buChar char="•"/>
            </a:pPr>
            <a:r>
              <a:rPr lang="en-AU" sz="1600" dirty="0"/>
              <a:t>Research the techniques and processes used by different Aboriginal and Torres Strait Islander artists working with shells – for example, Sebastian Arrow, Lola Greeno, Darrel and Garry Sibosado and Esme Timbery. </a:t>
            </a:r>
            <a:r>
              <a:rPr lang="en-AU" sz="1600" b="1" dirty="0"/>
              <a:t>Tip: </a:t>
            </a:r>
            <a:r>
              <a:rPr lang="en-US" sz="1600" dirty="0">
                <a:hlinkClick r:id="rId3"/>
              </a:rPr>
              <a:t>Lola Greeno </a:t>
            </a:r>
            <a:r>
              <a:rPr lang="en-US" sz="1600" dirty="0"/>
              <a:t>creates traditional Aboriginal Tasmanian shell necklaces and </a:t>
            </a:r>
            <a:r>
              <a:rPr lang="en-AU" sz="1600" dirty="0">
                <a:hlinkClick r:id="rId4"/>
              </a:rPr>
              <a:t>Esme Timbery </a:t>
            </a:r>
            <a:r>
              <a:rPr lang="en-AU" sz="1600" dirty="0"/>
              <a:t>blends traditional Bidjigal shell-working techniques with contemporary designs.</a:t>
            </a:r>
          </a:p>
          <a:p>
            <a:pPr marL="285750" indent="-285750">
              <a:lnSpc>
                <a:spcPct val="100000"/>
              </a:lnSpc>
              <a:buFont typeface="Arial" charset="0"/>
              <a:buChar char="•"/>
            </a:pPr>
            <a:r>
              <a:rPr lang="en-AU" sz="1600" dirty="0"/>
              <a:t>Write an essay in response to the following statement: </a:t>
            </a:r>
            <a:r>
              <a:rPr lang="en-AU" sz="1600" i="1" dirty="0"/>
              <a:t>‘Aboriginal and Torres Strait Islander peoples are diverse, and their art is too’. </a:t>
            </a:r>
            <a:r>
              <a:rPr lang="en-AU" sz="1600" dirty="0"/>
              <a:t>Use a variety of artists to support your argument. </a:t>
            </a:r>
          </a:p>
        </p:txBody>
      </p:sp>
      <p:sp>
        <p:nvSpPr>
          <p:cNvPr id="4" name="Title 3">
            <a:extLst>
              <a:ext uri="{FF2B5EF4-FFF2-40B4-BE49-F238E27FC236}">
                <a16:creationId xmlns:a16="http://schemas.microsoft.com/office/drawing/2014/main" id="{FC985BB5-C19A-4B51-A34C-9AA5B161F763}"/>
              </a:ext>
            </a:extLst>
          </p:cNvPr>
          <p:cNvSpPr>
            <a:spLocks noGrp="1"/>
          </p:cNvSpPr>
          <p:nvPr>
            <p:ph type="title"/>
          </p:nvPr>
        </p:nvSpPr>
        <p:spPr/>
        <p:txBody>
          <a:bodyPr/>
          <a:lstStyle/>
          <a:p>
            <a:r>
              <a:rPr lang="en-AU" dirty="0"/>
              <a:t>Secondary</a:t>
            </a:r>
            <a:br>
              <a:rPr lang="en-AU" dirty="0"/>
            </a:br>
            <a:r>
              <a:rPr lang="en-AU" dirty="0">
                <a:solidFill>
                  <a:schemeClr val="tx1">
                    <a:lumMod val="50000"/>
                    <a:lumOff val="50000"/>
                  </a:schemeClr>
                </a:solidFill>
              </a:rPr>
              <a:t>Connections to other shell artists</a:t>
            </a:r>
          </a:p>
        </p:txBody>
      </p:sp>
      <p:sp>
        <p:nvSpPr>
          <p:cNvPr id="2" name="Rectangle 1">
            <a:extLst>
              <a:ext uri="{FF2B5EF4-FFF2-40B4-BE49-F238E27FC236}">
                <a16:creationId xmlns:a16="http://schemas.microsoft.com/office/drawing/2014/main" id="{717CE77C-D8A9-444E-B6B6-40FD692E0E6E}"/>
              </a:ext>
            </a:extLst>
          </p:cNvPr>
          <p:cNvSpPr/>
          <p:nvPr/>
        </p:nvSpPr>
        <p:spPr>
          <a:xfrm>
            <a:off x="5063836" y="5054816"/>
            <a:ext cx="3814916" cy="584775"/>
          </a:xfrm>
          <a:prstGeom prst="rect">
            <a:avLst/>
          </a:prstGeom>
        </p:spPr>
        <p:txBody>
          <a:bodyPr wrap="square">
            <a:spAutoFit/>
          </a:bodyPr>
          <a:lstStyle/>
          <a:p>
            <a:r>
              <a:rPr lang="en-AU" sz="800" dirty="0">
                <a:latin typeface="Arial" panose="020B0604020202020204" pitchFamily="34" charset="0"/>
                <a:ea typeface="Calibri" panose="020F0502020204030204" pitchFamily="34" charset="0"/>
              </a:rPr>
              <a:t>Lola Greeno, Trawlwoolway people, Tasmania, born 1946, Cape Barren Island, Tasmania, </a:t>
            </a:r>
            <a:r>
              <a:rPr lang="en-AU" sz="800" i="1" dirty="0">
                <a:latin typeface="Arial" panose="020B0604020202020204" pitchFamily="34" charset="0"/>
                <a:ea typeface="Calibri" panose="020F0502020204030204" pitchFamily="34" charset="0"/>
              </a:rPr>
              <a:t>Necklace</a:t>
            </a:r>
            <a:r>
              <a:rPr lang="en-AU" sz="800" dirty="0">
                <a:latin typeface="Arial" panose="020B0604020202020204" pitchFamily="34" charset="0"/>
                <a:ea typeface="Calibri" panose="020F0502020204030204" pitchFamily="34" charset="0"/>
              </a:rPr>
              <a:t>, 2001, Launceston, Tasmania, maireener shells, 206.0 cm circumference; Rhianon Vernon-Roberts Memorial Collection 2001, Art Gallery of South Australia, Adelaide, Courtesy the artist</a:t>
            </a:r>
            <a:endParaRPr lang="en-AU" sz="800" dirty="0"/>
          </a:p>
        </p:txBody>
      </p:sp>
    </p:spTree>
    <p:extLst>
      <p:ext uri="{BB962C8B-B14F-4D97-AF65-F5344CB8AC3E}">
        <p14:creationId xmlns:p14="http://schemas.microsoft.com/office/powerpoint/2010/main" val="161500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7FAD3-5CE3-4548-92C0-0C0F32270DFD}"/>
              </a:ext>
            </a:extLst>
          </p:cNvPr>
          <p:cNvSpPr>
            <a:spLocks noGrp="1"/>
          </p:cNvSpPr>
          <p:nvPr>
            <p:ph idx="1"/>
          </p:nvPr>
        </p:nvSpPr>
        <p:spPr>
          <a:xfrm>
            <a:off x="238704" y="1254134"/>
            <a:ext cx="4333296" cy="4581182"/>
          </a:xfrm>
        </p:spPr>
        <p:txBody>
          <a:bodyPr>
            <a:normAutofit/>
          </a:bodyPr>
          <a:lstStyle/>
          <a:p>
            <a:pPr>
              <a:lnSpc>
                <a:spcPct val="110000"/>
              </a:lnSpc>
            </a:pPr>
            <a:r>
              <a:rPr lang="en-AU" sz="1600" dirty="0"/>
              <a:t>Darrell Sibosado co-curated the exhibition </a:t>
            </a:r>
            <a:r>
              <a:rPr lang="en-AU" sz="1600" i="1" dirty="0"/>
              <a:t>Shimmer Shellwork</a:t>
            </a:r>
            <a:r>
              <a:rPr lang="en-AU" sz="1600" dirty="0"/>
              <a:t> with Tess Allas and Tahjee Moar at the Wollongong Art Gallery. The exhibition explored Aboriginal and Torres Strait Islander shellwork. </a:t>
            </a:r>
          </a:p>
          <a:p>
            <a:pPr marL="171450" indent="-171450">
              <a:lnSpc>
                <a:spcPct val="110000"/>
              </a:lnSpc>
              <a:buFont typeface="Arial" panose="020B0604020202020204" pitchFamily="34" charset="0"/>
              <a:buChar char="•"/>
            </a:pPr>
            <a:r>
              <a:rPr lang="en-AU" sz="1600" dirty="0"/>
              <a:t>Curate your own digital exhibition featuring Aboriginal and Torres Strait Islander artists based on a theme. Present your hypothetical exhibition to the class, providing reasons for your selections.  </a:t>
            </a:r>
          </a:p>
          <a:p>
            <a:pPr>
              <a:lnSpc>
                <a:spcPct val="110000"/>
              </a:lnSpc>
            </a:pPr>
            <a:br>
              <a:rPr lang="en-AU" sz="1600" b="1" dirty="0"/>
            </a:br>
            <a:r>
              <a:rPr lang="en-AU" sz="1600" b="1" dirty="0"/>
              <a:t>Useful Link:</a:t>
            </a:r>
            <a:br>
              <a:rPr lang="en-AU" sz="1600" b="1" dirty="0"/>
            </a:br>
            <a:r>
              <a:rPr lang="en-AU" sz="1600" dirty="0"/>
              <a:t>‘Exhibitions/Shimmer Shellwork’, Wollongong Art Gallery, </a:t>
            </a:r>
            <a:r>
              <a:rPr lang="en-AU" sz="1600" dirty="0">
                <a:hlinkClick r:id="rId2"/>
              </a:rPr>
              <a:t>http://bit.ly/2mqd46O</a:t>
            </a:r>
            <a:r>
              <a:rPr lang="en-AU" sz="1600" dirty="0"/>
              <a:t> </a:t>
            </a:r>
          </a:p>
        </p:txBody>
      </p:sp>
      <p:sp>
        <p:nvSpPr>
          <p:cNvPr id="4" name="Title 3">
            <a:extLst>
              <a:ext uri="{FF2B5EF4-FFF2-40B4-BE49-F238E27FC236}">
                <a16:creationId xmlns:a16="http://schemas.microsoft.com/office/drawing/2014/main" id="{FC985BB5-C19A-4B51-A34C-9AA5B161F763}"/>
              </a:ext>
            </a:extLst>
          </p:cNvPr>
          <p:cNvSpPr>
            <a:spLocks noGrp="1"/>
          </p:cNvSpPr>
          <p:nvPr>
            <p:ph type="title"/>
          </p:nvPr>
        </p:nvSpPr>
        <p:spPr/>
        <p:txBody>
          <a:bodyPr/>
          <a:lstStyle/>
          <a:p>
            <a:r>
              <a:rPr lang="en-AU" dirty="0"/>
              <a:t>Secondary</a:t>
            </a:r>
            <a:br>
              <a:rPr lang="en-AU" dirty="0"/>
            </a:br>
            <a:r>
              <a:rPr lang="en-AU" dirty="0">
                <a:solidFill>
                  <a:schemeClr val="tx1">
                    <a:lumMod val="50000"/>
                    <a:lumOff val="50000"/>
                  </a:schemeClr>
                </a:solidFill>
              </a:rPr>
              <a:t>Curate your own exhibition  </a:t>
            </a:r>
          </a:p>
        </p:txBody>
      </p:sp>
      <p:pic>
        <p:nvPicPr>
          <p:cNvPr id="8" name="Picture 7">
            <a:extLst>
              <a:ext uri="{FF2B5EF4-FFF2-40B4-BE49-F238E27FC236}">
                <a16:creationId xmlns:a16="http://schemas.microsoft.com/office/drawing/2014/main" id="{BFBFDA90-6B69-48DC-931C-E816802469E7}"/>
              </a:ext>
            </a:extLst>
          </p:cNvPr>
          <p:cNvPicPr>
            <a:picLocks noChangeAspect="1"/>
          </p:cNvPicPr>
          <p:nvPr/>
        </p:nvPicPr>
        <p:blipFill>
          <a:blip r:embed="rId3"/>
          <a:stretch>
            <a:fillRect/>
          </a:stretch>
        </p:blipFill>
        <p:spPr>
          <a:xfrm>
            <a:off x="4647019" y="1260421"/>
            <a:ext cx="3958581" cy="4346566"/>
          </a:xfrm>
          <a:prstGeom prst="rect">
            <a:avLst/>
          </a:prstGeom>
        </p:spPr>
      </p:pic>
      <p:sp>
        <p:nvSpPr>
          <p:cNvPr id="5" name="Rectangle 4">
            <a:extLst>
              <a:ext uri="{FF2B5EF4-FFF2-40B4-BE49-F238E27FC236}">
                <a16:creationId xmlns:a16="http://schemas.microsoft.com/office/drawing/2014/main" id="{81FFE292-5EA7-474E-96D6-5E36D8BA8684}"/>
              </a:ext>
            </a:extLst>
          </p:cNvPr>
          <p:cNvSpPr/>
          <p:nvPr/>
        </p:nvSpPr>
        <p:spPr>
          <a:xfrm>
            <a:off x="282302" y="5464120"/>
            <a:ext cx="4201208" cy="461665"/>
          </a:xfrm>
          <a:prstGeom prst="rect">
            <a:avLst/>
          </a:prstGeom>
        </p:spPr>
        <p:txBody>
          <a:bodyPr wrap="square">
            <a:spAutoFit/>
          </a:bodyPr>
          <a:lstStyle/>
          <a:p>
            <a:r>
              <a:rPr lang="en-AU" sz="800" dirty="0">
                <a:solidFill>
                  <a:srgbClr val="000000"/>
                </a:solidFill>
                <a:latin typeface="Arial" panose="020B0604020202020204" pitchFamily="34" charset="0"/>
                <a:ea typeface="Calibri" panose="020F0502020204030204" pitchFamily="34" charset="0"/>
              </a:rPr>
              <a:t>Darrell Sibosado, Bard people, Western Australia, born 1966, Port Hedland, Western Australia, </a:t>
            </a:r>
            <a:r>
              <a:rPr lang="en-AU" sz="800" i="1" dirty="0">
                <a:solidFill>
                  <a:srgbClr val="000000"/>
                </a:solidFill>
                <a:latin typeface="Arial" panose="020B0604020202020204" pitchFamily="34" charset="0"/>
                <a:ea typeface="Calibri" panose="020F0502020204030204" pitchFamily="34" charset="0"/>
              </a:rPr>
              <a:t>Aalingoon (Rainbow Serpent)</a:t>
            </a:r>
            <a:r>
              <a:rPr lang="en-AU" sz="800" dirty="0">
                <a:solidFill>
                  <a:srgbClr val="000000"/>
                </a:solidFill>
                <a:latin typeface="Arial" panose="020B0604020202020204" pitchFamily="34" charset="0"/>
                <a:ea typeface="Calibri" panose="020F0502020204030204" pitchFamily="34" charset="0"/>
              </a:rPr>
              <a:t>, 2019, Lombadina, Western Australia, corten steel, 210.0 x 120.0 cm, 298.9 x 85.0 cm, 210.0 x 120.0 cm; © Darrell Sibosado</a:t>
            </a:r>
            <a:endParaRPr lang="en-AU" sz="800" dirty="0"/>
          </a:p>
        </p:txBody>
      </p:sp>
    </p:spTree>
    <p:extLst>
      <p:ext uri="{BB962C8B-B14F-4D97-AF65-F5344CB8AC3E}">
        <p14:creationId xmlns:p14="http://schemas.microsoft.com/office/powerpoint/2010/main" val="9504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8A80E-8D9C-4DD4-9E3D-43E70480FCC4}"/>
              </a:ext>
            </a:extLst>
          </p:cNvPr>
          <p:cNvSpPr>
            <a:spLocks noGrp="1"/>
          </p:cNvSpPr>
          <p:nvPr>
            <p:ph idx="1"/>
          </p:nvPr>
        </p:nvSpPr>
        <p:spPr>
          <a:xfrm>
            <a:off x="322925" y="1132609"/>
            <a:ext cx="4259466" cy="3966327"/>
          </a:xfrm>
        </p:spPr>
        <p:txBody>
          <a:bodyPr/>
          <a:lstStyle/>
          <a:p>
            <a:r>
              <a:rPr lang="en-US" sz="1600" dirty="0"/>
              <a:t>The collection and use of pearl shells has now been limited to ensure future sustainability of the marine life.</a:t>
            </a:r>
          </a:p>
          <a:p>
            <a:pPr marL="285750" indent="-285750">
              <a:buFont typeface="Arial" panose="020B0604020202020204" pitchFamily="34" charset="0"/>
              <a:buChar char="•"/>
            </a:pPr>
            <a:r>
              <a:rPr lang="en-US" sz="1600" dirty="0"/>
              <a:t>Investigate sustainable practices used by Aboriginal and Torres Strait Islander peoples.</a:t>
            </a:r>
          </a:p>
          <a:p>
            <a:pPr marL="285750" indent="-285750">
              <a:buFont typeface="Arial" panose="020B0604020202020204" pitchFamily="34" charset="0"/>
              <a:buChar char="•"/>
            </a:pPr>
            <a:r>
              <a:rPr lang="en-US" sz="1600" dirty="0"/>
              <a:t>Research different approaches to caring for the marine environment. What strategies have been implemented near the waterways in your local area? Create an installation that uses recycled materials and celebrates the health of marine life. 	</a:t>
            </a:r>
            <a:endParaRPr lang="en-AU" sz="1600" dirty="0"/>
          </a:p>
        </p:txBody>
      </p:sp>
      <p:sp>
        <p:nvSpPr>
          <p:cNvPr id="3" name="Title 2">
            <a:extLst>
              <a:ext uri="{FF2B5EF4-FFF2-40B4-BE49-F238E27FC236}">
                <a16:creationId xmlns:a16="http://schemas.microsoft.com/office/drawing/2014/main" id="{BF106950-4F29-4842-BDCE-4A47BDEA6E59}"/>
              </a:ext>
            </a:extLst>
          </p:cNvPr>
          <p:cNvSpPr>
            <a:spLocks noGrp="1"/>
          </p:cNvSpPr>
          <p:nvPr>
            <p:ph type="title"/>
          </p:nvPr>
        </p:nvSpPr>
        <p:spPr/>
        <p:txBody>
          <a:bodyPr/>
          <a:lstStyle/>
          <a:p>
            <a:r>
              <a:rPr lang="en-AU" dirty="0"/>
              <a:t>Secondary</a:t>
            </a:r>
            <a:br>
              <a:rPr lang="en-AU" dirty="0"/>
            </a:br>
            <a:r>
              <a:rPr lang="en-AU" dirty="0">
                <a:solidFill>
                  <a:schemeClr val="tx1">
                    <a:lumMod val="50000"/>
                    <a:lumOff val="50000"/>
                  </a:schemeClr>
                </a:solidFill>
              </a:rPr>
              <a:t>Sustainability</a:t>
            </a:r>
          </a:p>
        </p:txBody>
      </p:sp>
      <p:pic>
        <p:nvPicPr>
          <p:cNvPr id="5" name="Picture 4">
            <a:extLst>
              <a:ext uri="{FF2B5EF4-FFF2-40B4-BE49-F238E27FC236}">
                <a16:creationId xmlns:a16="http://schemas.microsoft.com/office/drawing/2014/main" id="{BE71E3FB-D2A9-4DCF-BF91-5512232664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96260" y="832285"/>
            <a:ext cx="3030713" cy="4547206"/>
          </a:xfrm>
          <a:prstGeom prst="rect">
            <a:avLst/>
          </a:prstGeom>
        </p:spPr>
      </p:pic>
      <p:sp>
        <p:nvSpPr>
          <p:cNvPr id="6" name="Rectangle 5">
            <a:extLst>
              <a:ext uri="{FF2B5EF4-FFF2-40B4-BE49-F238E27FC236}">
                <a16:creationId xmlns:a16="http://schemas.microsoft.com/office/drawing/2014/main" id="{02C269B9-8F95-4CDA-A17C-BCB6862756DB}"/>
              </a:ext>
            </a:extLst>
          </p:cNvPr>
          <p:cNvSpPr/>
          <p:nvPr/>
        </p:nvSpPr>
        <p:spPr>
          <a:xfrm>
            <a:off x="322924" y="5412005"/>
            <a:ext cx="4572000" cy="507960"/>
          </a:xfrm>
          <a:prstGeom prst="rect">
            <a:avLst/>
          </a:prstGeom>
        </p:spPr>
        <p:txBody>
          <a:bodyPr>
            <a:spAutoFit/>
          </a:bodyPr>
          <a:lstStyle/>
          <a:p>
            <a:pPr>
              <a:lnSpc>
                <a:spcPct val="115000"/>
              </a:lnSpc>
              <a:spcAft>
                <a:spcPts val="0"/>
              </a:spcAft>
            </a:pPr>
            <a:r>
              <a:rPr lang="en-AU"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detail: Darrell Sibosado, Bard people, Western Australia, born 1966, Port Hedland, Western Australia, </a:t>
            </a:r>
            <a:r>
              <a:rPr lang="en-AU" sz="8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Aalingoon (Rainbow Serpent)</a:t>
            </a:r>
            <a:r>
              <a:rPr lang="en-AU"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2019, Lombadina, Western Australia, corten steel, 210.0 x 120.0 cm, 298.9 x 85.0 cm, 210.0 x 120.0 cm; © Darrell Sibosado.</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57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A37D34-3E12-4A54-A262-B9D7F6D958B8}"/>
              </a:ext>
            </a:extLst>
          </p:cNvPr>
          <p:cNvSpPr>
            <a:spLocks noGrp="1"/>
          </p:cNvSpPr>
          <p:nvPr>
            <p:ph idx="1"/>
          </p:nvPr>
        </p:nvSpPr>
        <p:spPr>
          <a:xfrm>
            <a:off x="322924" y="923148"/>
            <a:ext cx="3846841" cy="4308473"/>
          </a:xfrm>
        </p:spPr>
        <p:txBody>
          <a:bodyPr>
            <a:normAutofit fontScale="70000" lnSpcReduction="20000"/>
          </a:bodyPr>
          <a:lstStyle/>
          <a:p>
            <a:pPr>
              <a:lnSpc>
                <a:spcPct val="120000"/>
              </a:lnSpc>
            </a:pPr>
            <a:r>
              <a:rPr lang="en-AU" b="1" dirty="0"/>
              <a:t>Books &amp; Articles </a:t>
            </a:r>
            <a:br>
              <a:rPr lang="en-AU" dirty="0"/>
            </a:br>
            <a:r>
              <a:rPr lang="en-AU" dirty="0"/>
              <a:t>Richard Taylor. ‘Fractal Patterns in nature and art are aesthetically pleasing and stress-reducing’, The Conversation, 31 March 2017</a:t>
            </a:r>
            <a:br>
              <a:rPr lang="en-AU" dirty="0"/>
            </a:br>
            <a:r>
              <a:rPr lang="en-AU" dirty="0">
                <a:hlinkClick r:id="rId2"/>
              </a:rPr>
              <a:t>http://bit.ly/2mrVboh</a:t>
            </a:r>
            <a:r>
              <a:rPr lang="en-AU" dirty="0"/>
              <a:t> </a:t>
            </a:r>
          </a:p>
          <a:p>
            <a:pPr>
              <a:lnSpc>
                <a:spcPct val="120000"/>
              </a:lnSpc>
            </a:pPr>
            <a:r>
              <a:rPr lang="en-AU" dirty="0"/>
              <a:t>Sarah Collard. ‘Indigenous Kimberley artists use new tools to tell old story for Art Gallery of WA exhibition’, ABC News, 9 February 2019, </a:t>
            </a:r>
            <a:r>
              <a:rPr lang="en-AU" dirty="0">
                <a:hlinkClick r:id="rId3"/>
              </a:rPr>
              <a:t>https://ab.co/2koPw1m</a:t>
            </a:r>
            <a:r>
              <a:rPr lang="en-AU" dirty="0"/>
              <a:t> </a:t>
            </a:r>
            <a:endParaRPr lang="en-AU" i="1" dirty="0"/>
          </a:p>
          <a:p>
            <a:pPr>
              <a:lnSpc>
                <a:spcPct val="120000"/>
              </a:lnSpc>
            </a:pPr>
            <a:r>
              <a:rPr lang="en-AU" dirty="0"/>
              <a:t>Gina Fairley. ‘Review: Desert River Sea, Art Gallery of Western Australia’, ArtsHub, 26 February 2019 </a:t>
            </a:r>
            <a:r>
              <a:rPr lang="en-AU" dirty="0">
                <a:hlinkClick r:id="rId4"/>
              </a:rPr>
              <a:t>http://bit.ly/2lYaAMM</a:t>
            </a:r>
            <a:r>
              <a:rPr lang="en-AU" dirty="0"/>
              <a:t> </a:t>
            </a:r>
          </a:p>
          <a:p>
            <a:pPr>
              <a:lnSpc>
                <a:spcPct val="120000"/>
              </a:lnSpc>
            </a:pPr>
            <a:r>
              <a:rPr lang="en-AU" dirty="0"/>
              <a:t>Peter de Kruijff. ‘Kimberley creativity enthrals’, </a:t>
            </a:r>
            <a:r>
              <a:rPr lang="en-AU" i="1" dirty="0"/>
              <a:t>The West Australian</a:t>
            </a:r>
            <a:r>
              <a:rPr lang="en-AU" dirty="0"/>
              <a:t>, 11 February 2019,</a:t>
            </a:r>
            <a:r>
              <a:rPr lang="en-AU" dirty="0">
                <a:hlinkClick r:id="rId5"/>
              </a:rPr>
              <a:t> http://bit.ly/2m4ZhCc</a:t>
            </a:r>
            <a:r>
              <a:rPr lang="en-AU" dirty="0"/>
              <a:t> </a:t>
            </a:r>
          </a:p>
          <a:p>
            <a:pPr>
              <a:lnSpc>
                <a:spcPct val="120000"/>
              </a:lnSpc>
              <a:spcBef>
                <a:spcPts val="1800"/>
              </a:spcBef>
            </a:pPr>
            <a:r>
              <a:rPr lang="en-AU" b="1" dirty="0"/>
              <a:t>Videos</a:t>
            </a:r>
          </a:p>
          <a:p>
            <a:pPr>
              <a:lnSpc>
                <a:spcPct val="120000"/>
              </a:lnSpc>
              <a:spcBef>
                <a:spcPts val="0"/>
              </a:spcBef>
            </a:pPr>
            <a:r>
              <a:rPr lang="en-AU" dirty="0"/>
              <a:t>‘Shimmer exhibition’, Wollongong Art Gallery, Wollongong City Council </a:t>
            </a:r>
            <a:r>
              <a:rPr lang="en-AU" dirty="0">
                <a:hlinkClick r:id="rId6"/>
              </a:rPr>
              <a:t>http://bit.ly/2m3FQK4</a:t>
            </a:r>
            <a:r>
              <a:rPr lang="en-AU" dirty="0"/>
              <a:t> </a:t>
            </a:r>
            <a:endParaRPr lang="en-AU" i="1" dirty="0"/>
          </a:p>
          <a:p>
            <a:endParaRPr lang="en-AU" i="1" dirty="0"/>
          </a:p>
        </p:txBody>
      </p:sp>
      <p:sp>
        <p:nvSpPr>
          <p:cNvPr id="4" name="Title 3">
            <a:extLst>
              <a:ext uri="{FF2B5EF4-FFF2-40B4-BE49-F238E27FC236}">
                <a16:creationId xmlns:a16="http://schemas.microsoft.com/office/drawing/2014/main" id="{87158AD7-2FD1-42E6-98BB-0451BB1344E1}"/>
              </a:ext>
            </a:extLst>
          </p:cNvPr>
          <p:cNvSpPr>
            <a:spLocks noGrp="1"/>
          </p:cNvSpPr>
          <p:nvPr>
            <p:ph type="title"/>
          </p:nvPr>
        </p:nvSpPr>
        <p:spPr/>
        <p:txBody>
          <a:bodyPr/>
          <a:lstStyle/>
          <a:p>
            <a:r>
              <a:rPr lang="en-AU" dirty="0"/>
              <a:t>Resources</a:t>
            </a:r>
          </a:p>
        </p:txBody>
      </p:sp>
      <p:sp>
        <p:nvSpPr>
          <p:cNvPr id="5" name="TextBox 4">
            <a:extLst>
              <a:ext uri="{FF2B5EF4-FFF2-40B4-BE49-F238E27FC236}">
                <a16:creationId xmlns:a16="http://schemas.microsoft.com/office/drawing/2014/main" id="{E272BE18-07C9-49FA-8C80-1A3E44766FB8}"/>
              </a:ext>
            </a:extLst>
          </p:cNvPr>
          <p:cNvSpPr txBox="1"/>
          <p:nvPr/>
        </p:nvSpPr>
        <p:spPr>
          <a:xfrm>
            <a:off x="273499" y="5431415"/>
            <a:ext cx="8314441" cy="600164"/>
          </a:xfrm>
          <a:prstGeom prst="rect">
            <a:avLst/>
          </a:prstGeom>
          <a:noFill/>
        </p:spPr>
        <p:txBody>
          <a:bodyPr wrap="square" rtlCol="0">
            <a:spAutoFit/>
          </a:bodyPr>
          <a:lstStyle/>
          <a:p>
            <a:r>
              <a:rPr lang="en-US" sz="1100" dirty="0"/>
              <a:t>Education resources have been developed by AGSA Education in collaboration with Nici Cumpston, </a:t>
            </a:r>
            <a:r>
              <a:rPr lang="en-AU" sz="1100" dirty="0"/>
              <a:t>Curator of Aboriginal and Torres Strait Islander Art, Dr </a:t>
            </a:r>
            <a:r>
              <a:rPr lang="en-US" sz="1100" dirty="0"/>
              <a:t>Lisa Slade, Assistant Director, Artistic Programs, Kylie Neagle, Education Officer, Thomas Readett, Tarnanthi Education Officer, and Suzanne Close, Adelaide University Museum and Curatorial Studies Intern. </a:t>
            </a:r>
          </a:p>
        </p:txBody>
      </p:sp>
      <p:sp>
        <p:nvSpPr>
          <p:cNvPr id="2" name="Rectangle 1">
            <a:extLst>
              <a:ext uri="{FF2B5EF4-FFF2-40B4-BE49-F238E27FC236}">
                <a16:creationId xmlns:a16="http://schemas.microsoft.com/office/drawing/2014/main" id="{F5146DDA-AB22-4D3C-90A0-02355C04F853}"/>
              </a:ext>
            </a:extLst>
          </p:cNvPr>
          <p:cNvSpPr/>
          <p:nvPr/>
        </p:nvSpPr>
        <p:spPr>
          <a:xfrm>
            <a:off x="4803769" y="923148"/>
            <a:ext cx="3425831" cy="2693045"/>
          </a:xfrm>
          <a:prstGeom prst="rect">
            <a:avLst/>
          </a:prstGeom>
        </p:spPr>
        <p:txBody>
          <a:bodyPr wrap="square">
            <a:spAutoFit/>
          </a:bodyPr>
          <a:lstStyle/>
          <a:p>
            <a:pPr>
              <a:lnSpc>
                <a:spcPct val="100000"/>
              </a:lnSpc>
            </a:pPr>
            <a:r>
              <a:rPr lang="en-AU" sz="1300" b="1" dirty="0">
                <a:latin typeface="Arial" panose="020B0604020202020204" pitchFamily="34" charset="0"/>
                <a:cs typeface="Arial" panose="020B0604020202020204" pitchFamily="34" charset="0"/>
              </a:rPr>
              <a:t>Websites</a:t>
            </a:r>
            <a:r>
              <a:rPr lang="en-AU" sz="1300" dirty="0">
                <a:latin typeface="Arial" panose="020B0604020202020204" pitchFamily="34" charset="0"/>
                <a:cs typeface="Arial" panose="020B0604020202020204" pitchFamily="34" charset="0"/>
              </a:rPr>
              <a:t>  </a:t>
            </a:r>
            <a:br>
              <a:rPr lang="en-AU" sz="1300" dirty="0">
                <a:latin typeface="Arial" panose="020B0604020202020204" pitchFamily="34" charset="0"/>
                <a:cs typeface="Arial" panose="020B0604020202020204" pitchFamily="34" charset="0"/>
              </a:rPr>
            </a:br>
            <a:r>
              <a:rPr lang="en-AU" sz="1300" dirty="0">
                <a:latin typeface="Arial" panose="020B0604020202020204" pitchFamily="34" charset="0"/>
                <a:cs typeface="Arial" panose="020B0604020202020204" pitchFamily="34" charset="0"/>
              </a:rPr>
              <a:t>‘Indigenous seasons calendars’, CSIRO Land Management </a:t>
            </a:r>
            <a:r>
              <a:rPr lang="en-AU" sz="1300" dirty="0">
                <a:latin typeface="Arial" panose="020B0604020202020204" pitchFamily="34" charset="0"/>
                <a:cs typeface="Arial" panose="020B0604020202020204" pitchFamily="34" charset="0"/>
                <a:hlinkClick r:id="rId7"/>
              </a:rPr>
              <a:t>http://bit.ly/2m531ne</a:t>
            </a:r>
            <a:r>
              <a:rPr lang="en-AU" sz="1300" dirty="0">
                <a:latin typeface="Arial" panose="020B0604020202020204" pitchFamily="34" charset="0"/>
                <a:cs typeface="Arial" panose="020B0604020202020204" pitchFamily="34" charset="0"/>
              </a:rPr>
              <a:t> </a:t>
            </a:r>
          </a:p>
          <a:p>
            <a:pPr>
              <a:lnSpc>
                <a:spcPct val="100000"/>
              </a:lnSpc>
            </a:pPr>
            <a:endParaRPr lang="en-AU" sz="1300" dirty="0">
              <a:latin typeface="Arial" panose="020B0604020202020204" pitchFamily="34" charset="0"/>
              <a:cs typeface="Arial" panose="020B0604020202020204" pitchFamily="34" charset="0"/>
            </a:endParaRPr>
          </a:p>
          <a:p>
            <a:pPr>
              <a:lnSpc>
                <a:spcPct val="100000"/>
              </a:lnSpc>
            </a:pPr>
            <a:r>
              <a:rPr lang="en-AU" sz="1300" dirty="0">
                <a:latin typeface="Arial" panose="020B0604020202020204" pitchFamily="34" charset="0"/>
                <a:cs typeface="Arial" panose="020B0604020202020204" pitchFamily="34" charset="0"/>
              </a:rPr>
              <a:t>Desert, River, Sea: Celebrating the diversity of Indigenous culture in the Kimberley  </a:t>
            </a:r>
            <a:br>
              <a:rPr lang="en-AU" sz="1300" dirty="0">
                <a:latin typeface="Arial" panose="020B0604020202020204" pitchFamily="34" charset="0"/>
                <a:cs typeface="Arial" panose="020B0604020202020204" pitchFamily="34" charset="0"/>
              </a:rPr>
            </a:br>
            <a:r>
              <a:rPr lang="en-AU" sz="1300" dirty="0">
                <a:latin typeface="Arial" panose="020B0604020202020204" pitchFamily="34" charset="0"/>
                <a:cs typeface="Arial" panose="020B0604020202020204" pitchFamily="34" charset="0"/>
                <a:hlinkClick r:id="rId8"/>
              </a:rPr>
              <a:t>http://bit.ly/2kqX4kd</a:t>
            </a:r>
            <a:r>
              <a:rPr lang="en-AU" sz="1300" dirty="0">
                <a:latin typeface="Arial" panose="020B0604020202020204" pitchFamily="34" charset="0"/>
                <a:cs typeface="Arial" panose="020B0604020202020204" pitchFamily="34" charset="0"/>
              </a:rPr>
              <a:t> </a:t>
            </a:r>
          </a:p>
          <a:p>
            <a:pPr>
              <a:lnSpc>
                <a:spcPct val="100000"/>
              </a:lnSpc>
            </a:pPr>
            <a:endParaRPr lang="en-AU" sz="1300" dirty="0">
              <a:latin typeface="Arial" panose="020B0604020202020204" pitchFamily="34" charset="0"/>
              <a:cs typeface="Arial" panose="020B0604020202020204" pitchFamily="34" charset="0"/>
            </a:endParaRPr>
          </a:p>
          <a:p>
            <a:pPr>
              <a:lnSpc>
                <a:spcPct val="100000"/>
              </a:lnSpc>
            </a:pPr>
            <a:r>
              <a:rPr lang="en-AU" sz="1300" dirty="0">
                <a:latin typeface="Arial" panose="020B0604020202020204" pitchFamily="34" charset="0"/>
                <a:cs typeface="Arial" panose="020B0604020202020204" pitchFamily="34" charset="0"/>
              </a:rPr>
              <a:t>Cairns Art Gallery </a:t>
            </a:r>
            <a:r>
              <a:rPr lang="mr-IN" sz="1300" dirty="0">
                <a:latin typeface="Arial" panose="020B0604020202020204" pitchFamily="34" charset="0"/>
                <a:cs typeface="Arial" panose="020B0604020202020204" pitchFamily="34" charset="0"/>
              </a:rPr>
              <a:t>–</a:t>
            </a:r>
            <a:r>
              <a:rPr lang="en-AU" sz="1300" dirty="0">
                <a:latin typeface="Arial" panose="020B0604020202020204" pitchFamily="34" charset="0"/>
                <a:cs typeface="Arial" panose="020B0604020202020204" pitchFamily="34" charset="0"/>
              </a:rPr>
              <a:t> North by East West: Re-igniting a cultural connection through pearl shell </a:t>
            </a:r>
            <a:br>
              <a:rPr lang="en-AU" sz="1300" dirty="0">
                <a:latin typeface="Arial" panose="020B0604020202020204" pitchFamily="34" charset="0"/>
                <a:cs typeface="Arial" panose="020B0604020202020204" pitchFamily="34" charset="0"/>
              </a:rPr>
            </a:br>
            <a:r>
              <a:rPr lang="en-AU" sz="1300" dirty="0">
                <a:latin typeface="Arial" panose="020B0604020202020204" pitchFamily="34" charset="0"/>
                <a:cs typeface="Arial" panose="020B0604020202020204" pitchFamily="34" charset="0"/>
                <a:hlinkClick r:id="rId9"/>
              </a:rPr>
              <a:t>https://bit.ly/2kZkRYT</a:t>
            </a:r>
            <a:r>
              <a:rPr lang="en-AU" sz="1300" dirty="0">
                <a:latin typeface="Arial" panose="020B0604020202020204" pitchFamily="34" charset="0"/>
                <a:cs typeface="Arial" panose="020B0604020202020204" pitchFamily="34" charset="0"/>
              </a:rPr>
              <a:t>  </a:t>
            </a:r>
            <a:br>
              <a:rPr lang="en-AU" sz="1300" dirty="0">
                <a:latin typeface="Arial" panose="020B0604020202020204" pitchFamily="34" charset="0"/>
                <a:cs typeface="Arial" panose="020B0604020202020204" pitchFamily="34" charset="0"/>
              </a:rPr>
            </a:br>
            <a:endParaRPr lang="en-AU"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65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99FC8-27CC-4505-8459-555D690CC54F}"/>
              </a:ext>
            </a:extLst>
          </p:cNvPr>
          <p:cNvSpPr>
            <a:spLocks noGrp="1"/>
          </p:cNvSpPr>
          <p:nvPr>
            <p:ph type="title"/>
          </p:nvPr>
        </p:nvSpPr>
        <p:spPr/>
        <p:txBody>
          <a:bodyPr/>
          <a:lstStyle/>
          <a:p>
            <a:r>
              <a:rPr lang="en-AU" dirty="0"/>
              <a:t>Darrell Sibosado</a:t>
            </a:r>
            <a:br>
              <a:rPr lang="en-AU" dirty="0"/>
            </a:br>
            <a:endParaRPr lang="en-AU" dirty="0"/>
          </a:p>
        </p:txBody>
      </p:sp>
      <p:pic>
        <p:nvPicPr>
          <p:cNvPr id="9" name="Picture 8">
            <a:extLst>
              <a:ext uri="{FF2B5EF4-FFF2-40B4-BE49-F238E27FC236}">
                <a16:creationId xmlns:a16="http://schemas.microsoft.com/office/drawing/2014/main" id="{00569704-DCDC-41C7-9351-0E8238C793D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81882" y="688259"/>
            <a:ext cx="4944266" cy="5429736"/>
          </a:xfrm>
          <a:prstGeom prst="rect">
            <a:avLst/>
          </a:prstGeom>
        </p:spPr>
      </p:pic>
      <p:sp>
        <p:nvSpPr>
          <p:cNvPr id="4" name="Content Placeholder 4">
            <a:extLst>
              <a:ext uri="{FF2B5EF4-FFF2-40B4-BE49-F238E27FC236}">
                <a16:creationId xmlns:a16="http://schemas.microsoft.com/office/drawing/2014/main" id="{1DC8EBDE-8A88-4792-B808-5B98E79EFEB9}"/>
              </a:ext>
            </a:extLst>
          </p:cNvPr>
          <p:cNvSpPr>
            <a:spLocks noGrp="1"/>
          </p:cNvSpPr>
          <p:nvPr>
            <p:ph idx="1"/>
          </p:nvPr>
        </p:nvSpPr>
        <p:spPr>
          <a:xfrm>
            <a:off x="235975" y="923826"/>
            <a:ext cx="3253184" cy="5194169"/>
          </a:xfrm>
        </p:spPr>
        <p:txBody>
          <a:bodyPr>
            <a:normAutofit/>
          </a:bodyPr>
          <a:lstStyle/>
          <a:p>
            <a:pPr>
              <a:lnSpc>
                <a:spcPct val="100000"/>
              </a:lnSpc>
            </a:pPr>
            <a:r>
              <a:rPr lang="en-AU" sz="1600" dirty="0"/>
              <a:t>Darrell Sibosado is a Bard man of the Lombadina Community in northern Western Australia. His work reflects the traditions of the Bard people, such as the engraving of </a:t>
            </a:r>
            <a:r>
              <a:rPr lang="en-AU" sz="1600" i="1" dirty="0"/>
              <a:t>riji</a:t>
            </a:r>
            <a:r>
              <a:rPr lang="en-AU" sz="1600" dirty="0"/>
              <a:t> designs on </a:t>
            </a:r>
            <a:r>
              <a:rPr lang="en-AU" sz="1600" dirty="0" err="1"/>
              <a:t>guwan</a:t>
            </a:r>
            <a:r>
              <a:rPr lang="en-AU" sz="1600" dirty="0"/>
              <a:t> pearl shells found on the coast of the Dampier Peninsula. </a:t>
            </a:r>
          </a:p>
          <a:p>
            <a:pPr>
              <a:lnSpc>
                <a:spcPct val="100000"/>
              </a:lnSpc>
            </a:pPr>
            <a:r>
              <a:rPr lang="en-AU" sz="1600" dirty="0"/>
              <a:t>He is inspired by the traditional </a:t>
            </a:r>
            <a:r>
              <a:rPr lang="en-AU" sz="1600" i="1" dirty="0"/>
              <a:t>riji</a:t>
            </a:r>
            <a:r>
              <a:rPr lang="en-AU" sz="1600" dirty="0"/>
              <a:t> clan designs that he learnt from his uncle, who was a renowned </a:t>
            </a:r>
            <a:r>
              <a:rPr lang="en-AU" sz="1600" i="1" dirty="0"/>
              <a:t>riji</a:t>
            </a:r>
            <a:r>
              <a:rPr lang="en-AU" sz="1600" dirty="0"/>
              <a:t> carver.</a:t>
            </a:r>
            <a:r>
              <a:rPr lang="en-AU" sz="1600" i="1" dirty="0"/>
              <a:t> </a:t>
            </a:r>
            <a:r>
              <a:rPr lang="en-AU" sz="1600" dirty="0"/>
              <a:t>He uses contemporary tools and materials to continue this tradition. His large steel </a:t>
            </a:r>
            <a:r>
              <a:rPr lang="en-AU" sz="1600" i="1" dirty="0"/>
              <a:t>riji</a:t>
            </a:r>
            <a:r>
              <a:rPr lang="en-AU" sz="1600" dirty="0"/>
              <a:t> designs represent a whale, turtles, </a:t>
            </a:r>
            <a:r>
              <a:rPr lang="en-AU" sz="1600" i="1" dirty="0" err="1"/>
              <a:t>Aalingoon</a:t>
            </a:r>
            <a:r>
              <a:rPr lang="en-AU" sz="1600" i="1" dirty="0"/>
              <a:t> </a:t>
            </a:r>
            <a:r>
              <a:rPr lang="en-AU" sz="1600" dirty="0"/>
              <a:t>the Rainbow Serpent and humpback whale. </a:t>
            </a:r>
          </a:p>
          <a:p>
            <a:endParaRPr lang="en-AU" sz="1600" dirty="0"/>
          </a:p>
        </p:txBody>
      </p:sp>
      <p:sp>
        <p:nvSpPr>
          <p:cNvPr id="2" name="Rectangle 1">
            <a:extLst>
              <a:ext uri="{FF2B5EF4-FFF2-40B4-BE49-F238E27FC236}">
                <a16:creationId xmlns:a16="http://schemas.microsoft.com/office/drawing/2014/main" id="{775C5974-EB3B-4D81-B5DE-4BB010547FDC}"/>
              </a:ext>
            </a:extLst>
          </p:cNvPr>
          <p:cNvSpPr/>
          <p:nvPr/>
        </p:nvSpPr>
        <p:spPr>
          <a:xfrm>
            <a:off x="282302" y="5464120"/>
            <a:ext cx="3296640" cy="584775"/>
          </a:xfrm>
          <a:prstGeom prst="rect">
            <a:avLst/>
          </a:prstGeom>
        </p:spPr>
        <p:txBody>
          <a:bodyPr wrap="square">
            <a:spAutoFit/>
          </a:bodyPr>
          <a:lstStyle/>
          <a:p>
            <a:r>
              <a:rPr lang="en-AU" sz="800" dirty="0">
                <a:solidFill>
                  <a:srgbClr val="000000"/>
                </a:solidFill>
                <a:latin typeface="Arial" panose="020B0604020202020204" pitchFamily="34" charset="0"/>
                <a:ea typeface="Calibri" panose="020F0502020204030204" pitchFamily="34" charset="0"/>
              </a:rPr>
              <a:t>Darrell Sibosado, Bard people, Western Australia, born 1966, Port Hedland, Western Australia, </a:t>
            </a:r>
            <a:r>
              <a:rPr lang="en-AU" sz="800" i="1" dirty="0">
                <a:solidFill>
                  <a:srgbClr val="000000"/>
                </a:solidFill>
                <a:latin typeface="Arial" panose="020B0604020202020204" pitchFamily="34" charset="0"/>
                <a:ea typeface="Calibri" panose="020F0502020204030204" pitchFamily="34" charset="0"/>
              </a:rPr>
              <a:t>Aalingoon (Rainbow Serpent)</a:t>
            </a:r>
            <a:r>
              <a:rPr lang="en-AU" sz="800" dirty="0">
                <a:solidFill>
                  <a:srgbClr val="000000"/>
                </a:solidFill>
                <a:latin typeface="Arial" panose="020B0604020202020204" pitchFamily="34" charset="0"/>
                <a:ea typeface="Calibri" panose="020F0502020204030204" pitchFamily="34" charset="0"/>
              </a:rPr>
              <a:t>, 2019, Lombadina, Western Australia, corten steel, 210.0 x 120.0 cm, 298.9 x 85.0 cm, 210.0 x 120.0 cm; © Darrell Sibosado</a:t>
            </a:r>
            <a:endParaRPr lang="en-AU" sz="800" dirty="0"/>
          </a:p>
        </p:txBody>
      </p:sp>
    </p:spTree>
    <p:extLst>
      <p:ext uri="{BB962C8B-B14F-4D97-AF65-F5344CB8AC3E}">
        <p14:creationId xmlns:p14="http://schemas.microsoft.com/office/powerpoint/2010/main" val="314846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DB055E-216B-439D-8537-1450A3DE3E14}"/>
              </a:ext>
            </a:extLst>
          </p:cNvPr>
          <p:cNvSpPr>
            <a:spLocks noGrp="1"/>
          </p:cNvSpPr>
          <p:nvPr>
            <p:ph idx="1"/>
          </p:nvPr>
        </p:nvSpPr>
        <p:spPr>
          <a:xfrm>
            <a:off x="322925" y="1100126"/>
            <a:ext cx="3954108" cy="4657748"/>
          </a:xfrm>
        </p:spPr>
        <p:txBody>
          <a:bodyPr/>
          <a:lstStyle/>
          <a:p>
            <a:pPr>
              <a:lnSpc>
                <a:spcPct val="100000"/>
              </a:lnSpc>
            </a:pPr>
            <a:r>
              <a:rPr lang="en-US" sz="1600" dirty="0"/>
              <a:t>Pearl shells (Pinctada maxima), known as </a:t>
            </a:r>
            <a:r>
              <a:rPr lang="en-US" sz="1600" i="1" dirty="0" err="1"/>
              <a:t>guwan</a:t>
            </a:r>
            <a:r>
              <a:rPr lang="en-US" sz="1600" dirty="0"/>
              <a:t> in the Bard language, are found in an isolated region of north-west Australia. Traditionally the shells are </a:t>
            </a:r>
            <a:r>
              <a:rPr lang="en-AU" sz="1600" dirty="0"/>
              <a:t>worn by men, often during ceremonies, and were traded </a:t>
            </a:r>
            <a:r>
              <a:rPr lang="en-US" sz="1600" dirty="0"/>
              <a:t>with other Aboriginal peoples.</a:t>
            </a:r>
          </a:p>
          <a:p>
            <a:pPr>
              <a:lnSpc>
                <a:spcPct val="100000"/>
              </a:lnSpc>
            </a:pPr>
            <a:r>
              <a:rPr lang="en-US" sz="1600" dirty="0"/>
              <a:t>Once the shells have been carved with patterns, polished and rubbed with ochre, they are called </a:t>
            </a:r>
            <a:r>
              <a:rPr lang="en-US" sz="1600" i="1" dirty="0"/>
              <a:t>riji</a:t>
            </a:r>
            <a:r>
              <a:rPr lang="en-US" sz="1600" dirty="0"/>
              <a:t>. The </a:t>
            </a:r>
            <a:r>
              <a:rPr lang="en-US" sz="1600" i="1" dirty="0"/>
              <a:t>riji</a:t>
            </a:r>
            <a:r>
              <a:rPr lang="en-US" sz="1600" dirty="0"/>
              <a:t> designs relate to the law of the Bard people and represent different animals from the sea, such as whales, turtles and dolphins.</a:t>
            </a:r>
          </a:p>
          <a:p>
            <a:pPr>
              <a:lnSpc>
                <a:spcPct val="100000"/>
              </a:lnSpc>
            </a:pPr>
            <a:endParaRPr lang="en-US" sz="1600" dirty="0"/>
          </a:p>
          <a:p>
            <a:pPr>
              <a:lnSpc>
                <a:spcPct val="100000"/>
              </a:lnSpc>
            </a:pPr>
            <a:endParaRPr lang="en-US" sz="1600" dirty="0"/>
          </a:p>
        </p:txBody>
      </p:sp>
      <p:sp>
        <p:nvSpPr>
          <p:cNvPr id="3" name="Title 2">
            <a:extLst>
              <a:ext uri="{FF2B5EF4-FFF2-40B4-BE49-F238E27FC236}">
                <a16:creationId xmlns:a16="http://schemas.microsoft.com/office/drawing/2014/main" id="{8DE9A9DB-F0B7-48EC-8F11-DAE3B3C269A8}"/>
              </a:ext>
            </a:extLst>
          </p:cNvPr>
          <p:cNvSpPr>
            <a:spLocks noGrp="1"/>
          </p:cNvSpPr>
          <p:nvPr>
            <p:ph type="title"/>
          </p:nvPr>
        </p:nvSpPr>
        <p:spPr>
          <a:xfrm>
            <a:off x="431079" y="291761"/>
            <a:ext cx="5712315" cy="475155"/>
          </a:xfrm>
        </p:spPr>
        <p:txBody>
          <a:bodyPr/>
          <a:lstStyle/>
          <a:p>
            <a:r>
              <a:rPr lang="en-AU" dirty="0"/>
              <a:t>Riji pearl shells </a:t>
            </a:r>
            <a:br>
              <a:rPr lang="en-AU" dirty="0"/>
            </a:br>
            <a:endParaRPr lang="en-AU" dirty="0">
              <a:solidFill>
                <a:schemeClr val="tx1">
                  <a:lumMod val="50000"/>
                  <a:lumOff val="50000"/>
                </a:schemeClr>
              </a:solidFill>
            </a:endParaRPr>
          </a:p>
        </p:txBody>
      </p:sp>
      <p:sp>
        <p:nvSpPr>
          <p:cNvPr id="4" name="Rectangle 3">
            <a:extLst>
              <a:ext uri="{FF2B5EF4-FFF2-40B4-BE49-F238E27FC236}">
                <a16:creationId xmlns:a16="http://schemas.microsoft.com/office/drawing/2014/main" id="{6FCF8E00-A0A5-449E-A1B0-9401662ACAEC}"/>
              </a:ext>
            </a:extLst>
          </p:cNvPr>
          <p:cNvSpPr/>
          <p:nvPr/>
        </p:nvSpPr>
        <p:spPr>
          <a:xfrm>
            <a:off x="322925" y="5574683"/>
            <a:ext cx="4062262" cy="507960"/>
          </a:xfrm>
          <a:prstGeom prst="rect">
            <a:avLst/>
          </a:prstGeom>
        </p:spPr>
        <p:txBody>
          <a:bodyPr wrap="square">
            <a:spAutoFit/>
          </a:bodyPr>
          <a:lstStyle/>
          <a:p>
            <a:pPr>
              <a:lnSpc>
                <a:spcPct val="115000"/>
              </a:lnSpc>
              <a:spcAft>
                <a:spcPts val="0"/>
              </a:spcAft>
            </a:pPr>
            <a:r>
              <a:rPr lang="en-AU" sz="800" dirty="0">
                <a:latin typeface="Arial" panose="020B0604020202020204" pitchFamily="34" charset="0"/>
                <a:ea typeface="Calibri" panose="020F0502020204030204" pitchFamily="34" charset="0"/>
                <a:cs typeface="Arial" panose="020B0604020202020204" pitchFamily="34" charset="0"/>
              </a:rPr>
              <a:t>Garry Sibosado, Bard people, Western Australia, born 1974, Derby, Western Australia, </a:t>
            </a:r>
            <a:r>
              <a:rPr lang="en-AU" sz="800" i="1" dirty="0">
                <a:latin typeface="Arial" panose="020B0604020202020204" pitchFamily="34" charset="0"/>
                <a:ea typeface="Calibri" panose="020F0502020204030204" pitchFamily="34" charset="0"/>
                <a:cs typeface="Arial" panose="020B0604020202020204" pitchFamily="34" charset="0"/>
              </a:rPr>
              <a:t>Sea Life</a:t>
            </a:r>
            <a:r>
              <a:rPr lang="en-AU" sz="800" dirty="0">
                <a:latin typeface="Arial" panose="020B0604020202020204" pitchFamily="34" charset="0"/>
                <a:ea typeface="Calibri" panose="020F0502020204030204" pitchFamily="34" charset="0"/>
                <a:cs typeface="Arial" panose="020B0604020202020204" pitchFamily="34" charset="0"/>
              </a:rPr>
              <a:t>, 2018, </a:t>
            </a:r>
            <a:r>
              <a:rPr lang="en-AU" sz="800" dirty="0">
                <a:latin typeface="Arial" panose="020B0604020202020204" pitchFamily="34" charset="0"/>
                <a:cs typeface="Arial" panose="020B0604020202020204" pitchFamily="34" charset="0"/>
              </a:rPr>
              <a:t>Cicada Press, University of New South Wales Art &amp; Design, Sydney</a:t>
            </a:r>
            <a:r>
              <a:rPr lang="en-AU" sz="800" dirty="0">
                <a:latin typeface="Arial" panose="020B0604020202020204" pitchFamily="34" charset="0"/>
                <a:ea typeface="Calibri" panose="020F0502020204030204" pitchFamily="34" charset="0"/>
                <a:cs typeface="Arial" panose="020B0604020202020204" pitchFamily="34" charset="0"/>
              </a:rPr>
              <a:t>, etching, </a:t>
            </a:r>
            <a:r>
              <a:rPr lang="en-AU" sz="800" dirty="0">
                <a:latin typeface="Arial" panose="020B0604020202020204" pitchFamily="34" charset="0"/>
                <a:cs typeface="Arial" panose="020B0604020202020204" pitchFamily="34" charset="0"/>
              </a:rPr>
              <a:t>25.2 x 35.5 cm (image); 40.0 x 50.5cm (sheet)</a:t>
            </a:r>
            <a:r>
              <a:rPr lang="en-AU" sz="8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AU" sz="800" dirty="0">
                <a:latin typeface="Arial" panose="020B0604020202020204" pitchFamily="34" charset="0"/>
                <a:ea typeface="Calibri" panose="020F0502020204030204" pitchFamily="34" charset="0"/>
                <a:cs typeface="Arial" panose="020B0604020202020204" pitchFamily="34" charset="0"/>
              </a:rPr>
              <a:t> © Garry Sibosado.</a:t>
            </a:r>
            <a:endParaRPr lang="en-AU" sz="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A close up of text on a white background&#10;&#10;Description automatically generated">
            <a:extLst>
              <a:ext uri="{FF2B5EF4-FFF2-40B4-BE49-F238E27FC236}">
                <a16:creationId xmlns:a16="http://schemas.microsoft.com/office/drawing/2014/main" id="{82E6F088-B8C5-4D8C-A2B5-8A9BD51E63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54160" y="523360"/>
            <a:ext cx="4008225" cy="5051323"/>
          </a:xfrm>
          <a:prstGeom prst="rect">
            <a:avLst/>
          </a:prstGeom>
        </p:spPr>
      </p:pic>
    </p:spTree>
    <p:extLst>
      <p:ext uri="{BB962C8B-B14F-4D97-AF65-F5344CB8AC3E}">
        <p14:creationId xmlns:p14="http://schemas.microsoft.com/office/powerpoint/2010/main" val="152835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8DE209-E5BA-49A1-84C2-43E6768B1034}"/>
              </a:ext>
            </a:extLst>
          </p:cNvPr>
          <p:cNvSpPr>
            <a:spLocks noGrp="1"/>
          </p:cNvSpPr>
          <p:nvPr>
            <p:ph type="title"/>
          </p:nvPr>
        </p:nvSpPr>
        <p:spPr>
          <a:xfrm>
            <a:off x="358020" y="1926346"/>
            <a:ext cx="8427959" cy="2861899"/>
          </a:xfrm>
        </p:spPr>
        <p:txBody>
          <a:bodyPr/>
          <a:lstStyle/>
          <a:p>
            <a:pPr>
              <a:lnSpc>
                <a:spcPct val="100000"/>
              </a:lnSpc>
            </a:pPr>
            <a:r>
              <a:rPr lang="en-AU" sz="3200" dirty="0"/>
              <a:t>‘Darrell has always had the urge to experiment with different materials to</a:t>
            </a:r>
            <a:br>
              <a:rPr lang="en-AU" sz="3200" dirty="0"/>
            </a:br>
            <a:r>
              <a:rPr lang="en-AU" sz="3200" dirty="0"/>
              <a:t>re-create and represent </a:t>
            </a:r>
            <a:r>
              <a:rPr lang="en-AU" sz="3200" i="1" dirty="0"/>
              <a:t>riji </a:t>
            </a:r>
            <a:r>
              <a:rPr lang="en-AU" sz="3200" dirty="0"/>
              <a:t>designs as well as other designs on a larger scale.’</a:t>
            </a:r>
            <a:endParaRPr lang="en-AU" sz="3200" strike="sngStrike" dirty="0"/>
          </a:p>
        </p:txBody>
      </p:sp>
      <p:sp>
        <p:nvSpPr>
          <p:cNvPr id="5" name="Content Placeholder 4">
            <a:extLst>
              <a:ext uri="{FF2B5EF4-FFF2-40B4-BE49-F238E27FC236}">
                <a16:creationId xmlns:a16="http://schemas.microsoft.com/office/drawing/2014/main" id="{224AC4E9-BCBD-4179-87ED-BD5589CD7209}"/>
              </a:ext>
            </a:extLst>
          </p:cNvPr>
          <p:cNvSpPr>
            <a:spLocks noGrp="1"/>
          </p:cNvSpPr>
          <p:nvPr>
            <p:ph idx="1"/>
          </p:nvPr>
        </p:nvSpPr>
        <p:spPr>
          <a:xfrm>
            <a:off x="156119" y="4377697"/>
            <a:ext cx="8816545" cy="410548"/>
          </a:xfrm>
        </p:spPr>
        <p:txBody>
          <a:bodyPr>
            <a:normAutofit/>
          </a:bodyPr>
          <a:lstStyle/>
          <a:p>
            <a:r>
              <a:rPr lang="en-AU" sz="1200" dirty="0"/>
              <a:t>Tess Allas, Director, Indigenous Programs, University of New South Wales, in </a:t>
            </a:r>
            <a:r>
              <a:rPr lang="en-AU" sz="1200" i="1" dirty="0"/>
              <a:t>Tarnanthi</a:t>
            </a:r>
            <a:r>
              <a:rPr lang="en-AU" sz="1200" dirty="0"/>
              <a:t> publication, 2019 </a:t>
            </a:r>
          </a:p>
        </p:txBody>
      </p:sp>
    </p:spTree>
    <p:extLst>
      <p:ext uri="{BB962C8B-B14F-4D97-AF65-F5344CB8AC3E}">
        <p14:creationId xmlns:p14="http://schemas.microsoft.com/office/powerpoint/2010/main" val="220856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8A80E-8D9C-4DD4-9E3D-43E70480FCC4}"/>
              </a:ext>
            </a:extLst>
          </p:cNvPr>
          <p:cNvSpPr>
            <a:spLocks noGrp="1"/>
          </p:cNvSpPr>
          <p:nvPr>
            <p:ph idx="1"/>
          </p:nvPr>
        </p:nvSpPr>
        <p:spPr>
          <a:xfrm>
            <a:off x="194216" y="1007692"/>
            <a:ext cx="4377783" cy="4666876"/>
          </a:xfrm>
        </p:spPr>
        <p:txBody>
          <a:bodyPr/>
          <a:lstStyle/>
          <a:p>
            <a:pPr>
              <a:lnSpc>
                <a:spcPct val="100000"/>
              </a:lnSpc>
            </a:pPr>
            <a:r>
              <a:rPr lang="en-US" sz="1600" dirty="0"/>
              <a:t>Darrell Sibosado uses contemporary materials and techniques to express traditional designs. </a:t>
            </a:r>
          </a:p>
          <a:p>
            <a:pPr marL="285750" indent="-285750">
              <a:lnSpc>
                <a:spcPct val="100000"/>
              </a:lnSpc>
              <a:buFont typeface="Arial" panose="020B0604020202020204" pitchFamily="34" charset="0"/>
              <a:buChar char="•"/>
            </a:pPr>
            <a:r>
              <a:rPr lang="en-US" sz="1600" dirty="0"/>
              <a:t>What are some of your family or school traditions? Why are traditions important? </a:t>
            </a:r>
            <a:endParaRPr lang="en-AU" sz="1600" dirty="0"/>
          </a:p>
          <a:p>
            <a:pPr marL="285750" indent="-285750">
              <a:lnSpc>
                <a:spcPct val="100000"/>
              </a:lnSpc>
              <a:buFont typeface="Arial" panose="020B0604020202020204" pitchFamily="34" charset="0"/>
              <a:buChar char="•"/>
            </a:pPr>
            <a:r>
              <a:rPr lang="en-US" sz="1600" dirty="0"/>
              <a:t>Look closely at Darrell Sibosado’s work and the carved shellwork of his brother Garry Sibosado. What similarities can you identify in the designs? How does the design change when different materials or surfaces are used? </a:t>
            </a:r>
          </a:p>
          <a:p>
            <a:pPr marL="285750" indent="-285750">
              <a:lnSpc>
                <a:spcPct val="100000"/>
              </a:lnSpc>
              <a:buFont typeface="Arial" panose="020B0604020202020204" pitchFamily="34" charset="0"/>
              <a:buChar char="•"/>
            </a:pPr>
            <a:r>
              <a:rPr lang="en-US" sz="1600" dirty="0"/>
              <a:t>The </a:t>
            </a:r>
            <a:r>
              <a:rPr lang="en-US" sz="1600" i="1" dirty="0"/>
              <a:t>riji</a:t>
            </a:r>
            <a:r>
              <a:rPr lang="en-US" sz="1600" dirty="0"/>
              <a:t> designs refer to different animals from the sea, such as whales, turtles and dolphins. Think about your personality and characteristics. If you were an animal, what animal would you be and why? Create a design that represents this animal. </a:t>
            </a:r>
          </a:p>
        </p:txBody>
      </p:sp>
      <p:sp>
        <p:nvSpPr>
          <p:cNvPr id="3" name="Title 2">
            <a:extLst>
              <a:ext uri="{FF2B5EF4-FFF2-40B4-BE49-F238E27FC236}">
                <a16:creationId xmlns:a16="http://schemas.microsoft.com/office/drawing/2014/main" id="{BF106950-4F29-4842-BDCE-4A47BDEA6E59}"/>
              </a:ext>
            </a:extLst>
          </p:cNvPr>
          <p:cNvSpPr>
            <a:spLocks noGrp="1"/>
          </p:cNvSpPr>
          <p:nvPr>
            <p:ph type="title"/>
          </p:nvPr>
        </p:nvSpPr>
        <p:spPr/>
        <p:txBody>
          <a:bodyPr/>
          <a:lstStyle/>
          <a:p>
            <a:r>
              <a:rPr lang="en-AU" dirty="0"/>
              <a:t>Early Years and Primary</a:t>
            </a:r>
            <a:br>
              <a:rPr lang="en-AU" dirty="0"/>
            </a:br>
            <a:r>
              <a:rPr lang="en-AU" dirty="0">
                <a:solidFill>
                  <a:schemeClr val="tx1">
                    <a:lumMod val="50000"/>
                    <a:lumOff val="50000"/>
                  </a:schemeClr>
                </a:solidFill>
              </a:rPr>
              <a:t>Tradition and Materials </a:t>
            </a:r>
          </a:p>
        </p:txBody>
      </p:sp>
      <p:pic>
        <p:nvPicPr>
          <p:cNvPr id="4" name="Picture 3">
            <a:extLst>
              <a:ext uri="{FF2B5EF4-FFF2-40B4-BE49-F238E27FC236}">
                <a16:creationId xmlns:a16="http://schemas.microsoft.com/office/drawing/2014/main" id="{5F154AE4-0028-4CB7-B971-AEB9A635C012}"/>
              </a:ext>
            </a:extLst>
          </p:cNvPr>
          <p:cNvPicPr>
            <a:picLocks noChangeAspect="1"/>
          </p:cNvPicPr>
          <p:nvPr/>
        </p:nvPicPr>
        <p:blipFill>
          <a:blip r:embed="rId2"/>
          <a:stretch>
            <a:fillRect/>
          </a:stretch>
        </p:blipFill>
        <p:spPr>
          <a:xfrm>
            <a:off x="4842344" y="978195"/>
            <a:ext cx="3267739" cy="4901609"/>
          </a:xfrm>
          <a:prstGeom prst="rect">
            <a:avLst/>
          </a:prstGeom>
        </p:spPr>
      </p:pic>
      <p:sp>
        <p:nvSpPr>
          <p:cNvPr id="5" name="Rectangle 4">
            <a:extLst>
              <a:ext uri="{FF2B5EF4-FFF2-40B4-BE49-F238E27FC236}">
                <a16:creationId xmlns:a16="http://schemas.microsoft.com/office/drawing/2014/main" id="{858A0418-E83D-4510-A84F-E838E534866F}"/>
              </a:ext>
            </a:extLst>
          </p:cNvPr>
          <p:cNvSpPr/>
          <p:nvPr/>
        </p:nvSpPr>
        <p:spPr>
          <a:xfrm>
            <a:off x="270344" y="5625824"/>
            <a:ext cx="4572000" cy="507960"/>
          </a:xfrm>
          <a:prstGeom prst="rect">
            <a:avLst/>
          </a:prstGeom>
        </p:spPr>
        <p:txBody>
          <a:bodyPr>
            <a:spAutoFit/>
          </a:bodyPr>
          <a:lstStyle/>
          <a:p>
            <a:pPr>
              <a:lnSpc>
                <a:spcPct val="115000"/>
              </a:lnSpc>
              <a:spcAft>
                <a:spcPts val="0"/>
              </a:spcAft>
            </a:pPr>
            <a:r>
              <a:rPr lang="en-AU"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detail: Darrell Sibosado, Bard people, Western Australia, born 1966, Port Hedland, Western Australia, </a:t>
            </a:r>
            <a:r>
              <a:rPr lang="en-AU" sz="8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Aalingoon (Rainbow Serpent)</a:t>
            </a:r>
            <a:r>
              <a:rPr lang="en-AU"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2019, Lombadina, Western Australia, corten steel, 210.0 x 120.0 cm, 298.9 x 85.0 cm, 210.0 x 120.0 cm; © Darrell Sibosado.</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24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ADB6A1-B3B6-4586-B44B-4D3B72733714}"/>
              </a:ext>
            </a:extLst>
          </p:cNvPr>
          <p:cNvSpPr>
            <a:spLocks noGrp="1"/>
          </p:cNvSpPr>
          <p:nvPr>
            <p:ph idx="1"/>
          </p:nvPr>
        </p:nvSpPr>
        <p:spPr>
          <a:xfrm>
            <a:off x="322925" y="926428"/>
            <a:ext cx="3750312" cy="4643943"/>
          </a:xfrm>
        </p:spPr>
        <p:txBody>
          <a:bodyPr/>
          <a:lstStyle/>
          <a:p>
            <a:pPr marL="285750" indent="-285750">
              <a:lnSpc>
                <a:spcPct val="100000"/>
              </a:lnSpc>
              <a:buFont typeface="Arial" panose="020B0604020202020204" pitchFamily="34" charset="0"/>
              <a:buChar char="•"/>
            </a:pPr>
            <a:r>
              <a:rPr lang="en-AU" sz="1400" dirty="0"/>
              <a:t>Darrell Sibosado uses bold design elements in his work. What other words can you use to describe Sibosado’s work?</a:t>
            </a:r>
          </a:p>
          <a:p>
            <a:pPr marL="285750" indent="-285750">
              <a:lnSpc>
                <a:spcPct val="100000"/>
              </a:lnSpc>
              <a:buFont typeface="Arial" panose="020B0604020202020204" pitchFamily="34" charset="0"/>
              <a:buChar char="•"/>
            </a:pPr>
            <a:r>
              <a:rPr lang="en-AU" sz="1400" dirty="0"/>
              <a:t>Photograph marks and patterns found in nature. Reduce and simplify these </a:t>
            </a:r>
            <a:r>
              <a:rPr lang="en-US" sz="1400" dirty="0"/>
              <a:t>patterns to create </a:t>
            </a:r>
            <a:r>
              <a:rPr lang="en-AU" sz="1400" dirty="0"/>
              <a:t>a geometrical or symmetrical design. Experiment with wire to create a three-dimensional design. </a:t>
            </a:r>
          </a:p>
          <a:p>
            <a:pPr marL="285750" indent="-285750">
              <a:lnSpc>
                <a:spcPct val="100000"/>
              </a:lnSpc>
              <a:buFont typeface="Arial" panose="020B0604020202020204" pitchFamily="34" charset="0"/>
              <a:buChar char="•"/>
            </a:pPr>
            <a:r>
              <a:rPr lang="en-AU" sz="1400" dirty="0"/>
              <a:t>Investigate fractals (never-ending designs). Where are they found and how are they are formed? Can you transform your design from the previous activity into a fractal? </a:t>
            </a:r>
          </a:p>
          <a:p>
            <a:pPr marL="285750" indent="-285750">
              <a:lnSpc>
                <a:spcPct val="100000"/>
              </a:lnSpc>
              <a:buFont typeface="Arial" panose="020B0604020202020204" pitchFamily="34" charset="0"/>
              <a:buChar char="•"/>
            </a:pPr>
            <a:r>
              <a:rPr lang="en-US" sz="1400" dirty="0"/>
              <a:t>Reko Rennie uses bold geometric patterning inspired by his Kamilaroi heritage in his large-scale mural work </a:t>
            </a:r>
            <a:r>
              <a:rPr lang="en-US" sz="1400" i="1" dirty="0"/>
              <a:t>OA_CAMO </a:t>
            </a:r>
            <a:r>
              <a:rPr lang="en-US" sz="1400" dirty="0"/>
              <a:t>(located between gallery 17 and 5). What are the similarities and differences in the visual elements and approaches of Rennie and Sibosado? </a:t>
            </a:r>
          </a:p>
          <a:p>
            <a:endParaRPr lang="en-AU" dirty="0"/>
          </a:p>
          <a:p>
            <a:endParaRPr lang="en-AU" dirty="0"/>
          </a:p>
        </p:txBody>
      </p:sp>
      <p:sp>
        <p:nvSpPr>
          <p:cNvPr id="4" name="Title 3">
            <a:extLst>
              <a:ext uri="{FF2B5EF4-FFF2-40B4-BE49-F238E27FC236}">
                <a16:creationId xmlns:a16="http://schemas.microsoft.com/office/drawing/2014/main" id="{68ABB91B-890A-45A5-9743-5897E352CB90}"/>
              </a:ext>
            </a:extLst>
          </p:cNvPr>
          <p:cNvSpPr>
            <a:spLocks noGrp="1"/>
          </p:cNvSpPr>
          <p:nvPr>
            <p:ph type="title"/>
          </p:nvPr>
        </p:nvSpPr>
        <p:spPr/>
        <p:txBody>
          <a:bodyPr/>
          <a:lstStyle/>
          <a:p>
            <a:r>
              <a:rPr lang="en-AU" dirty="0"/>
              <a:t>Primary</a:t>
            </a:r>
            <a:br>
              <a:rPr lang="en-AU" dirty="0"/>
            </a:br>
            <a:r>
              <a:rPr lang="en-AU" dirty="0">
                <a:solidFill>
                  <a:schemeClr val="tx1">
                    <a:lumMod val="50000"/>
                    <a:lumOff val="50000"/>
                  </a:schemeClr>
                </a:solidFill>
              </a:rPr>
              <a:t>Patterns</a:t>
            </a:r>
            <a:br>
              <a:rPr lang="en-AU" dirty="0"/>
            </a:br>
            <a:endParaRPr lang="en-AU" dirty="0"/>
          </a:p>
        </p:txBody>
      </p:sp>
      <p:sp>
        <p:nvSpPr>
          <p:cNvPr id="3" name="Rectangle 2"/>
          <p:cNvSpPr/>
          <p:nvPr/>
        </p:nvSpPr>
        <p:spPr>
          <a:xfrm>
            <a:off x="4209802" y="564831"/>
            <a:ext cx="4572000" cy="1384995"/>
          </a:xfrm>
          <a:prstGeom prst="rect">
            <a:avLst/>
          </a:prstGeom>
        </p:spPr>
        <p:txBody>
          <a:bodyPr>
            <a:spAutoFit/>
          </a:bodyPr>
          <a:lstStyle/>
          <a:p>
            <a:pPr marL="285750" indent="-285750">
              <a:lnSpc>
                <a:spcPct val="100000"/>
              </a:lnSpc>
              <a:buFont typeface="Arial" panose="020B0604020202020204" pitchFamily="34" charset="0"/>
              <a:buChar char="•"/>
            </a:pPr>
            <a:r>
              <a:rPr lang="en-AU" sz="1400" dirty="0">
                <a:latin typeface="Arial" charset="0"/>
                <a:ea typeface="Arial" charset="0"/>
                <a:cs typeface="Arial" charset="0"/>
              </a:rPr>
              <a:t>Darrell Sibosado has enlarged his designs by using steel as well as creating the same designs using etchings. Which do you prefer, the printmaking or the steel structures, and why? What impact does a different choice of media have on the audience? </a:t>
            </a:r>
            <a:br>
              <a:rPr lang="en-AU" sz="1400" dirty="0">
                <a:latin typeface="Arial" charset="0"/>
                <a:ea typeface="Arial" charset="0"/>
                <a:cs typeface="Arial" charset="0"/>
              </a:rPr>
            </a:br>
            <a:endParaRPr lang="en-AU" sz="1400" dirty="0">
              <a:solidFill>
                <a:srgbClr val="FF0000"/>
              </a:solidFill>
              <a:latin typeface="Arial" charset="0"/>
              <a:ea typeface="Arial" charset="0"/>
              <a:cs typeface="Arial" charset="0"/>
            </a:endParaRPr>
          </a:p>
        </p:txBody>
      </p:sp>
      <p:pic>
        <p:nvPicPr>
          <p:cNvPr id="6" name="Picture 5" descr="A close up of a piece of paper&#10;&#10;Description automatically generated">
            <a:extLst>
              <a:ext uri="{FF2B5EF4-FFF2-40B4-BE49-F238E27FC236}">
                <a16:creationId xmlns:a16="http://schemas.microsoft.com/office/drawing/2014/main" id="{9E3234A4-D90A-4FF1-92D5-E8FDDDD3E8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87107" y="2054918"/>
            <a:ext cx="2787067" cy="3623187"/>
          </a:xfrm>
          <a:prstGeom prst="rect">
            <a:avLst/>
          </a:prstGeom>
        </p:spPr>
      </p:pic>
      <p:sp>
        <p:nvSpPr>
          <p:cNvPr id="2" name="Rectangle 1">
            <a:extLst>
              <a:ext uri="{FF2B5EF4-FFF2-40B4-BE49-F238E27FC236}">
                <a16:creationId xmlns:a16="http://schemas.microsoft.com/office/drawing/2014/main" id="{AC01CAF2-38AF-43F1-97E4-0D51A88DABB6}"/>
              </a:ext>
            </a:extLst>
          </p:cNvPr>
          <p:cNvSpPr/>
          <p:nvPr/>
        </p:nvSpPr>
        <p:spPr>
          <a:xfrm>
            <a:off x="4606413" y="5884582"/>
            <a:ext cx="4095135" cy="507960"/>
          </a:xfrm>
          <a:prstGeom prst="rect">
            <a:avLst/>
          </a:prstGeom>
        </p:spPr>
        <p:txBody>
          <a:bodyPr wrap="square">
            <a:spAutoFit/>
          </a:bodyPr>
          <a:lstStyle/>
          <a:p>
            <a:pPr>
              <a:lnSpc>
                <a:spcPct val="115000"/>
              </a:lnSpc>
              <a:spcAft>
                <a:spcPts val="0"/>
              </a:spcAft>
            </a:pPr>
            <a:r>
              <a:rPr lang="en-AU" sz="800" dirty="0">
                <a:latin typeface="Arial" panose="020B0604020202020204" pitchFamily="34" charset="0"/>
                <a:ea typeface="Calibri" panose="020F0502020204030204" pitchFamily="34" charset="0"/>
                <a:cs typeface="Times New Roman" panose="02020603050405020304" pitchFamily="18" charset="0"/>
              </a:rPr>
              <a:t>Darrell Sibosado, Bard people, Western Australia, born 1966, Port Hedland, Western Australia, </a:t>
            </a:r>
            <a:r>
              <a:rPr lang="en-AU" sz="800" i="1" dirty="0">
                <a:latin typeface="Arial" panose="020B0604020202020204" pitchFamily="34" charset="0"/>
                <a:ea typeface="Calibri" panose="020F0502020204030204" pitchFamily="34" charset="0"/>
                <a:cs typeface="Times New Roman" panose="02020603050405020304" pitchFamily="18" charset="0"/>
              </a:rPr>
              <a:t>Dyimmorgamol (Warrior)</a:t>
            </a:r>
            <a:r>
              <a:rPr lang="en-AU" sz="800" dirty="0">
                <a:latin typeface="Arial" panose="020B0604020202020204" pitchFamily="34" charset="0"/>
                <a:ea typeface="Calibri" panose="020F0502020204030204" pitchFamily="34" charset="0"/>
                <a:cs typeface="Times New Roman" panose="02020603050405020304" pitchFamily="18" charset="0"/>
              </a:rPr>
              <a:t>, 2014, Cicada Press, University of New South Wales Art &amp; Design, etching,</a:t>
            </a:r>
            <a:r>
              <a:rPr lang="en-AU" sz="8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AU" sz="800" dirty="0">
                <a:latin typeface="Arial" panose="020B0604020202020204" pitchFamily="34" charset="0"/>
                <a:ea typeface="Calibri" panose="020F0502020204030204" pitchFamily="34" charset="0"/>
                <a:cs typeface="Times New Roman" panose="02020603050405020304" pitchFamily="18" charset="0"/>
              </a:rPr>
              <a:t>© Darrell Sibosado.</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close up of a piece of paper&#10;&#10;Description automatically generated">
            <a:extLst>
              <a:ext uri="{FF2B5EF4-FFF2-40B4-BE49-F238E27FC236}">
                <a16:creationId xmlns:a16="http://schemas.microsoft.com/office/drawing/2014/main" id="{7CD5B8A9-5ECD-48CD-9D82-1B964D8B23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95138" y="1826318"/>
            <a:ext cx="2948178" cy="4038600"/>
          </a:xfrm>
          <a:prstGeom prst="rect">
            <a:avLst/>
          </a:prstGeom>
        </p:spPr>
      </p:pic>
    </p:spTree>
    <p:extLst>
      <p:ext uri="{BB962C8B-B14F-4D97-AF65-F5344CB8AC3E}">
        <p14:creationId xmlns:p14="http://schemas.microsoft.com/office/powerpoint/2010/main" val="25281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786B2-44C5-4FE5-BD4C-3E0A97B2080B}"/>
              </a:ext>
            </a:extLst>
          </p:cNvPr>
          <p:cNvSpPr>
            <a:spLocks noGrp="1"/>
          </p:cNvSpPr>
          <p:nvPr>
            <p:ph idx="1"/>
          </p:nvPr>
        </p:nvSpPr>
        <p:spPr>
          <a:xfrm>
            <a:off x="322924" y="1036390"/>
            <a:ext cx="4347399" cy="4990784"/>
          </a:xfrm>
        </p:spPr>
        <p:txBody>
          <a:bodyPr>
            <a:normAutofit fontScale="92500" lnSpcReduction="10000"/>
          </a:bodyPr>
          <a:lstStyle/>
          <a:p>
            <a:pPr>
              <a:lnSpc>
                <a:spcPct val="110000"/>
              </a:lnSpc>
            </a:pPr>
            <a:r>
              <a:rPr lang="en-US" sz="1600" dirty="0"/>
              <a:t>According to the story of Aalingoon (the Rainbow Serpent), the pearl shells are the scales of the Serpent when it sheds its skin. </a:t>
            </a:r>
          </a:p>
          <a:p>
            <a:pPr marL="285750" indent="-285750">
              <a:lnSpc>
                <a:spcPct val="110000"/>
              </a:lnSpc>
              <a:buFont typeface="Arial" panose="020B0604020202020204" pitchFamily="34" charset="0"/>
              <a:buChar char="•"/>
            </a:pPr>
            <a:r>
              <a:rPr lang="en-US" sz="1600" dirty="0"/>
              <a:t>What other depictions of ancestral creation stories can you find in the Art Gallery?</a:t>
            </a:r>
          </a:p>
          <a:p>
            <a:pPr marL="285750" indent="-285750">
              <a:lnSpc>
                <a:spcPct val="110000"/>
              </a:lnSpc>
              <a:buFont typeface="Arial" panose="020B0604020202020204" pitchFamily="34" charset="0"/>
              <a:buChar char="•"/>
            </a:pPr>
            <a:r>
              <a:rPr lang="en-US" sz="1600" dirty="0"/>
              <a:t>Create a line drawing of your journey from home to school. Simplify these designs into three-dimensional sculptures. Experiment with hanging the designs on a wall or placing them in different environments.</a:t>
            </a:r>
          </a:p>
          <a:p>
            <a:pPr marL="285750" indent="-285750">
              <a:lnSpc>
                <a:spcPct val="110000"/>
              </a:lnSpc>
              <a:buFont typeface="Arial" panose="020B0604020202020204" pitchFamily="34" charset="0"/>
              <a:buChar char="•"/>
            </a:pPr>
            <a:r>
              <a:rPr lang="en-US" sz="1600" dirty="0"/>
              <a:t>Create enlarged cardboard cut-outs of shapes and patterns found in the sea or near the ocean. As a class, join your shapes together to create a collaborative sculptural work. </a:t>
            </a:r>
            <a:br>
              <a:rPr lang="en-US" sz="1600" dirty="0"/>
            </a:br>
            <a:r>
              <a:rPr lang="en-US" sz="1600" b="1" dirty="0"/>
              <a:t>Tip:</a:t>
            </a:r>
            <a:r>
              <a:rPr lang="en-US" sz="1600" dirty="0"/>
              <a:t> Experiment with cutting grooves into the cardboard so that your shapes can slot into each other, making your sculpture freestanding.</a:t>
            </a:r>
          </a:p>
        </p:txBody>
      </p:sp>
      <p:sp>
        <p:nvSpPr>
          <p:cNvPr id="4" name="Title 3">
            <a:extLst>
              <a:ext uri="{FF2B5EF4-FFF2-40B4-BE49-F238E27FC236}">
                <a16:creationId xmlns:a16="http://schemas.microsoft.com/office/drawing/2014/main" id="{70D2C9BA-2B23-4C78-9AE1-AD8D0E3ED5A2}"/>
              </a:ext>
            </a:extLst>
          </p:cNvPr>
          <p:cNvSpPr>
            <a:spLocks noGrp="1"/>
          </p:cNvSpPr>
          <p:nvPr>
            <p:ph type="title"/>
          </p:nvPr>
        </p:nvSpPr>
        <p:spPr/>
        <p:txBody>
          <a:bodyPr/>
          <a:lstStyle/>
          <a:p>
            <a:r>
              <a:rPr lang="en-AU" dirty="0"/>
              <a:t>Primary</a:t>
            </a:r>
            <a:br>
              <a:rPr lang="en-AU" dirty="0"/>
            </a:br>
            <a:r>
              <a:rPr lang="en-AU" dirty="0">
                <a:solidFill>
                  <a:schemeClr val="tx1">
                    <a:lumMod val="50000"/>
                    <a:lumOff val="50000"/>
                  </a:schemeClr>
                </a:solidFill>
              </a:rPr>
              <a:t>Creation Stories </a:t>
            </a:r>
          </a:p>
        </p:txBody>
      </p:sp>
      <p:sp>
        <p:nvSpPr>
          <p:cNvPr id="2" name="Rectangle 1">
            <a:extLst>
              <a:ext uri="{FF2B5EF4-FFF2-40B4-BE49-F238E27FC236}">
                <a16:creationId xmlns:a16="http://schemas.microsoft.com/office/drawing/2014/main" id="{68A5BB68-D73E-47A0-A2AA-F5A1E35321A2}"/>
              </a:ext>
            </a:extLst>
          </p:cNvPr>
          <p:cNvSpPr/>
          <p:nvPr/>
        </p:nvSpPr>
        <p:spPr>
          <a:xfrm>
            <a:off x="4818033" y="5702405"/>
            <a:ext cx="3696702" cy="646587"/>
          </a:xfrm>
          <a:prstGeom prst="rect">
            <a:avLst/>
          </a:prstGeom>
        </p:spPr>
        <p:txBody>
          <a:bodyPr wrap="square">
            <a:spAutoFit/>
          </a:bodyPr>
          <a:lstStyle/>
          <a:p>
            <a:pPr>
              <a:lnSpc>
                <a:spcPct val="115000"/>
              </a:lnSpc>
              <a:spcAft>
                <a:spcPts val="0"/>
              </a:spcAft>
            </a:pPr>
            <a:r>
              <a:rPr lang="en-AU" sz="800" dirty="0">
                <a:latin typeface="Arial" panose="020B0604020202020204" pitchFamily="34" charset="0"/>
                <a:ea typeface="Calibri" panose="020F0502020204030204" pitchFamily="34" charset="0"/>
                <a:cs typeface="Arial" panose="020B0604020202020204" pitchFamily="34" charset="0"/>
              </a:rPr>
              <a:t>Garry Sibosado, Bard people, Western Australia, born 1974, Derby, Western Australia, </a:t>
            </a:r>
            <a:r>
              <a:rPr lang="en-AU" sz="800" i="1" dirty="0">
                <a:latin typeface="Arial" panose="020B0604020202020204" pitchFamily="34" charset="0"/>
                <a:ea typeface="Calibri" panose="020F0502020204030204" pitchFamily="34" charset="0"/>
                <a:cs typeface="Arial" panose="020B0604020202020204" pitchFamily="34" charset="0"/>
              </a:rPr>
              <a:t>Minnimb (Humpback whale)</a:t>
            </a:r>
            <a:r>
              <a:rPr lang="en-AU" sz="800" dirty="0">
                <a:latin typeface="Arial" panose="020B0604020202020204" pitchFamily="34" charset="0"/>
                <a:ea typeface="Calibri" panose="020F0502020204030204" pitchFamily="34" charset="0"/>
                <a:cs typeface="Arial" panose="020B0604020202020204" pitchFamily="34" charset="0"/>
              </a:rPr>
              <a:t>, 2018, </a:t>
            </a:r>
            <a:r>
              <a:rPr lang="en-AU" sz="800" dirty="0">
                <a:latin typeface="Arial" panose="020B0604020202020204" pitchFamily="34" charset="0"/>
                <a:cs typeface="Arial" panose="020B0604020202020204" pitchFamily="34" charset="0"/>
              </a:rPr>
              <a:t>Cicada Press, University of New South Wales Art &amp; Design, Sydney,</a:t>
            </a:r>
            <a:r>
              <a:rPr lang="en-AU" sz="800" dirty="0">
                <a:latin typeface="Arial" panose="020B0604020202020204" pitchFamily="34" charset="0"/>
                <a:ea typeface="Calibri" panose="020F0502020204030204" pitchFamily="34" charset="0"/>
                <a:cs typeface="Arial" panose="020B0604020202020204" pitchFamily="34" charset="0"/>
              </a:rPr>
              <a:t> etching</a:t>
            </a:r>
            <a:r>
              <a:rPr lang="en-AU" sz="800" dirty="0">
                <a:latin typeface="Arial" panose="020B0604020202020204" pitchFamily="34" charset="0"/>
                <a:cs typeface="Arial" panose="020B0604020202020204" pitchFamily="34" charset="0"/>
              </a:rPr>
              <a:t>, 22.5 x 29.0 cm (image); 40.0 x 51.0cm (sheet);</a:t>
            </a:r>
            <a:r>
              <a:rPr lang="en-AU" sz="800" dirty="0">
                <a:latin typeface="Arial" panose="020B0604020202020204" pitchFamily="34" charset="0"/>
                <a:ea typeface="Calibri" panose="020F0502020204030204" pitchFamily="34" charset="0"/>
                <a:cs typeface="Arial" panose="020B0604020202020204" pitchFamily="34" charset="0"/>
              </a:rPr>
              <a:t> © Garry Sibosado.</a:t>
            </a:r>
            <a:endParaRPr lang="en-AU" sz="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9D14BA81-6E93-4B18-B0BA-B80CDBC81C0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18033" y="532501"/>
            <a:ext cx="3828148" cy="4904738"/>
          </a:xfrm>
          <a:prstGeom prst="rect">
            <a:avLst/>
          </a:prstGeom>
        </p:spPr>
      </p:pic>
    </p:spTree>
    <p:extLst>
      <p:ext uri="{BB962C8B-B14F-4D97-AF65-F5344CB8AC3E}">
        <p14:creationId xmlns:p14="http://schemas.microsoft.com/office/powerpoint/2010/main" val="146014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2E205-ABA7-4351-B621-AB06609E6EB8}"/>
              </a:ext>
            </a:extLst>
          </p:cNvPr>
          <p:cNvSpPr>
            <a:spLocks noGrp="1"/>
          </p:cNvSpPr>
          <p:nvPr>
            <p:ph type="title"/>
          </p:nvPr>
        </p:nvSpPr>
        <p:spPr>
          <a:xfrm>
            <a:off x="658357" y="1273019"/>
            <a:ext cx="7669970" cy="3607856"/>
          </a:xfrm>
        </p:spPr>
        <p:txBody>
          <a:bodyPr/>
          <a:lstStyle/>
          <a:p>
            <a:pPr>
              <a:lnSpc>
                <a:spcPct val="100000"/>
              </a:lnSpc>
            </a:pPr>
            <a:r>
              <a:rPr lang="en-AU" sz="3200" dirty="0"/>
              <a:t>‘As a contemporary Bard man who embodies the Aalingoon creation stories, Darrell has successfully adapted these stories into the language of contemporary art, creating sculptural forms that are informed from a Bard traditional position.’</a:t>
            </a:r>
            <a:endParaRPr lang="en-AU" sz="3200" strike="sngStrike" dirty="0"/>
          </a:p>
        </p:txBody>
      </p:sp>
      <p:sp>
        <p:nvSpPr>
          <p:cNvPr id="6" name="Content Placeholder 4">
            <a:extLst>
              <a:ext uri="{FF2B5EF4-FFF2-40B4-BE49-F238E27FC236}">
                <a16:creationId xmlns:a16="http://schemas.microsoft.com/office/drawing/2014/main" id="{5043FD35-9BD3-444A-AA47-29990577A598}"/>
              </a:ext>
            </a:extLst>
          </p:cNvPr>
          <p:cNvSpPr txBox="1">
            <a:spLocks/>
          </p:cNvSpPr>
          <p:nvPr/>
        </p:nvSpPr>
        <p:spPr>
          <a:xfrm>
            <a:off x="327455" y="5348424"/>
            <a:ext cx="8816545" cy="410548"/>
          </a:xfrm>
          <a:prstGeom prst="rect">
            <a:avLst/>
          </a:prstGeom>
        </p:spPr>
        <p:txBody>
          <a:bodyPr vert="horz" lIns="91440" tIns="45720" rIns="91440" bIns="45720" rtlCol="0">
            <a:normAutofit/>
          </a:bodyPr>
          <a:lstStyle>
            <a:lvl1pPr marL="0" indent="0" algn="ctr" defTabSz="914400" rtl="0" eaLnBrk="1" latinLnBrk="0" hangingPunct="1">
              <a:lnSpc>
                <a:spcPts val="2260"/>
              </a:lnSpc>
              <a:spcBef>
                <a:spcPts val="1000"/>
              </a:spcBef>
              <a:buFont typeface="Arial" panose="020B0604020202020204" pitchFamily="34" charset="0"/>
              <a:buNone/>
              <a:defRPr sz="10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0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t>Tess Allas, Director, Indigenous Programs, University of New South Wales, in </a:t>
            </a:r>
            <a:r>
              <a:rPr lang="en-AU" sz="1200" i="1" dirty="0"/>
              <a:t>Tarnanthi</a:t>
            </a:r>
            <a:r>
              <a:rPr lang="en-AU" sz="1200" dirty="0"/>
              <a:t> publication, 2019 </a:t>
            </a:r>
          </a:p>
        </p:txBody>
      </p:sp>
    </p:spTree>
    <p:extLst>
      <p:ext uri="{BB962C8B-B14F-4D97-AF65-F5344CB8AC3E}">
        <p14:creationId xmlns:p14="http://schemas.microsoft.com/office/powerpoint/2010/main" val="45738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ADB6A1-B3B6-4586-B44B-4D3B72733714}"/>
              </a:ext>
            </a:extLst>
          </p:cNvPr>
          <p:cNvSpPr>
            <a:spLocks noGrp="1"/>
          </p:cNvSpPr>
          <p:nvPr>
            <p:ph idx="1"/>
          </p:nvPr>
        </p:nvSpPr>
        <p:spPr>
          <a:xfrm>
            <a:off x="322924" y="830108"/>
            <a:ext cx="4062263" cy="5382156"/>
          </a:xfrm>
        </p:spPr>
        <p:txBody>
          <a:bodyPr>
            <a:normAutofit/>
          </a:bodyPr>
          <a:lstStyle/>
          <a:p>
            <a:pPr>
              <a:lnSpc>
                <a:spcPct val="100000"/>
              </a:lnSpc>
            </a:pPr>
            <a:r>
              <a:rPr lang="en-US" sz="1600" dirty="0"/>
              <a:t>Shell carving has been a continuous tradition among the people of the Dampier Peninsula in northern Western Australia. Darrell Sibosado’s brother Garry is also an artist who creates work inspired by traditional </a:t>
            </a:r>
            <a:r>
              <a:rPr lang="en-US" sz="1600" i="1" dirty="0"/>
              <a:t>riji</a:t>
            </a:r>
            <a:r>
              <a:rPr lang="en-US" sz="1600" dirty="0"/>
              <a:t>. Garry Sibosado describes his work </a:t>
            </a:r>
            <a:r>
              <a:rPr lang="en-US" sz="1600" i="1" dirty="0"/>
              <a:t>Circle of life </a:t>
            </a:r>
            <a:r>
              <a:rPr lang="en-US" sz="1600" dirty="0"/>
              <a:t>as ‘a story about the journey of the sea turtle as it navigates the oceans and all of its dangers. When mature enough, she will return to her birthplace to mate and lay eggs in the same sands she was born in many years ago’. </a:t>
            </a:r>
            <a:r>
              <a:rPr lang="en-US" sz="1600" i="1" dirty="0"/>
              <a:t> </a:t>
            </a:r>
            <a:endParaRPr lang="en-US" sz="1600" dirty="0"/>
          </a:p>
          <a:p>
            <a:pPr algn="r">
              <a:lnSpc>
                <a:spcPct val="100000"/>
              </a:lnSpc>
            </a:pPr>
            <a:r>
              <a:rPr lang="en-US" sz="1600" dirty="0"/>
              <a:t>- Nici Cumpston, </a:t>
            </a:r>
            <a:r>
              <a:rPr lang="en-AU" sz="1600" dirty="0"/>
              <a:t>Curator of Aboriginal and Torres Strait Islander Art</a:t>
            </a:r>
            <a:endParaRPr lang="en-US" sz="1600" dirty="0"/>
          </a:p>
        </p:txBody>
      </p:sp>
      <p:sp>
        <p:nvSpPr>
          <p:cNvPr id="4" name="Title 3">
            <a:extLst>
              <a:ext uri="{FF2B5EF4-FFF2-40B4-BE49-F238E27FC236}">
                <a16:creationId xmlns:a16="http://schemas.microsoft.com/office/drawing/2014/main" id="{68ABB91B-890A-45A5-9743-5897E352CB90}"/>
              </a:ext>
            </a:extLst>
          </p:cNvPr>
          <p:cNvSpPr>
            <a:spLocks noGrp="1"/>
          </p:cNvSpPr>
          <p:nvPr>
            <p:ph type="title"/>
          </p:nvPr>
        </p:nvSpPr>
        <p:spPr>
          <a:xfrm>
            <a:off x="322924" y="291761"/>
            <a:ext cx="5712315" cy="387826"/>
          </a:xfrm>
        </p:spPr>
        <p:txBody>
          <a:bodyPr/>
          <a:lstStyle/>
          <a:p>
            <a:r>
              <a:rPr lang="en-AU" dirty="0"/>
              <a:t>Garry Sibosado </a:t>
            </a:r>
          </a:p>
        </p:txBody>
      </p:sp>
      <p:sp>
        <p:nvSpPr>
          <p:cNvPr id="2" name="Rectangle 1">
            <a:extLst>
              <a:ext uri="{FF2B5EF4-FFF2-40B4-BE49-F238E27FC236}">
                <a16:creationId xmlns:a16="http://schemas.microsoft.com/office/drawing/2014/main" id="{F8B8DE16-C89E-4C49-8728-449AB1A669BE}"/>
              </a:ext>
            </a:extLst>
          </p:cNvPr>
          <p:cNvSpPr/>
          <p:nvPr/>
        </p:nvSpPr>
        <p:spPr>
          <a:xfrm>
            <a:off x="4567973" y="5858451"/>
            <a:ext cx="3629392" cy="614977"/>
          </a:xfrm>
          <a:prstGeom prst="rect">
            <a:avLst/>
          </a:prstGeom>
        </p:spPr>
        <p:txBody>
          <a:bodyPr wrap="square">
            <a:spAutoFit/>
          </a:bodyPr>
          <a:lstStyle/>
          <a:p>
            <a:pPr>
              <a:lnSpc>
                <a:spcPct val="115000"/>
              </a:lnSpc>
            </a:pPr>
            <a:r>
              <a:rPr lang="en-AU" sz="1100" dirty="0"/>
              <a:t>Garry Sibosado with his work </a:t>
            </a:r>
            <a:r>
              <a:rPr lang="en-AU" sz="1100" i="1" dirty="0"/>
              <a:t>Circle of life</a:t>
            </a:r>
            <a:r>
              <a:rPr lang="en-AU" sz="1100" dirty="0"/>
              <a:t>, Tarnanthi 2019, Art Gallery of South Australia, Adelaide; photo: Saul Steed. </a:t>
            </a:r>
          </a:p>
          <a:p>
            <a:pPr>
              <a:lnSpc>
                <a:spcPct val="115000"/>
              </a:lnSpc>
              <a:spcAft>
                <a:spcPts val="0"/>
              </a:spcAft>
            </a:pPr>
            <a:endParaRPr lang="en-AU"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erson standing in front of a mirror posing for the camera&#10;&#10;Description automatically generated">
            <a:extLst>
              <a:ext uri="{FF2B5EF4-FFF2-40B4-BE49-F238E27FC236}">
                <a16:creationId xmlns:a16="http://schemas.microsoft.com/office/drawing/2014/main" id="{21AF83F8-6637-40F1-8E7A-0C71067F6B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67972" y="821128"/>
            <a:ext cx="3629392" cy="5037323"/>
          </a:xfrm>
          <a:prstGeom prst="rect">
            <a:avLst/>
          </a:prstGeom>
        </p:spPr>
      </p:pic>
    </p:spTree>
    <p:extLst>
      <p:ext uri="{BB962C8B-B14F-4D97-AF65-F5344CB8AC3E}">
        <p14:creationId xmlns:p14="http://schemas.microsoft.com/office/powerpoint/2010/main" val="3048369119"/>
      </p:ext>
    </p:extLst>
  </p:cSld>
  <p:clrMapOvr>
    <a:masterClrMapping/>
  </p:clrMapOvr>
</p:sld>
</file>

<file path=ppt/theme/theme1.xml><?xml version="1.0" encoding="utf-8"?>
<a:theme xmlns:a="http://schemas.openxmlformats.org/drawingml/2006/main" name="AGSA_PowerPoint Template_SAVE YOUR OWN COPY_do not overwri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SA_Arial_Revised" id="{5A3E82FE-B282-B34F-8240-3B6D6828FC5A}" vid="{07E1A593-8E3E-9D4B-891B-BDBE4504E6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AGSA_PowerPoint Template_SAVE YOUR OWN COPY_do not overwrite</Template>
  <TotalTime>7028</TotalTime>
  <Words>2390</Words>
  <Application>Microsoft Office PowerPoint</Application>
  <PresentationFormat>On-screen Show (4:3)</PresentationFormat>
  <Paragraphs>91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Neutral BP</vt:lpstr>
      <vt:lpstr>AGSA_PowerPoint Template_SAVE YOUR OWN COPY_do not overwrite</vt:lpstr>
      <vt:lpstr>PowerPoint Presentation</vt:lpstr>
      <vt:lpstr>Darrell Sibosado </vt:lpstr>
      <vt:lpstr>Riji pearl shells  </vt:lpstr>
      <vt:lpstr>‘Darrell has always had the urge to experiment with different materials to re-create and represent riji designs as well as other designs on a larger scale.’</vt:lpstr>
      <vt:lpstr>Early Years and Primary Tradition and Materials </vt:lpstr>
      <vt:lpstr>Primary Patterns </vt:lpstr>
      <vt:lpstr>Primary Creation Stories </vt:lpstr>
      <vt:lpstr>‘As a contemporary Bard man who embodies the Aalingoon creation stories, Darrell has successfully adapted these stories into the language of contemporary art, creating sculptural forms that are informed from a Bard traditional position.’</vt:lpstr>
      <vt:lpstr>Garry Sibosado </vt:lpstr>
      <vt:lpstr>The Rainbow Serpent</vt:lpstr>
      <vt:lpstr>Early Years and Primary The Kimberley Region</vt:lpstr>
      <vt:lpstr>People need to realise that Australia is like going to Europe. In Australia, there are different clans, different tribes, different languages.   </vt:lpstr>
      <vt:lpstr>Primary and Secondary Metal and Shell work  </vt:lpstr>
      <vt:lpstr>Primary and Secondary  Metal and Shell  </vt:lpstr>
      <vt:lpstr>Secondary Connections to other shell artists</vt:lpstr>
      <vt:lpstr>Secondary Curate your own exhibition  </vt:lpstr>
      <vt:lpstr>Secondary Sustainability</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Tile</dc:title>
  <dc:creator>Thomas Readett</dc:creator>
  <cp:lastModifiedBy>Neagle, Kylie (AGSA)</cp:lastModifiedBy>
  <cp:revision>196</cp:revision>
  <cp:lastPrinted>2019-09-23T06:15:02Z</cp:lastPrinted>
  <dcterms:created xsi:type="dcterms:W3CDTF">2019-02-15T00:30:04Z</dcterms:created>
  <dcterms:modified xsi:type="dcterms:W3CDTF">2019-09-30T04:36:47Z</dcterms:modified>
</cp:coreProperties>
</file>