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handoutMasterIdLst>
    <p:handoutMasterId r:id="rId20"/>
  </p:handoutMasterIdLst>
  <p:sldIdLst>
    <p:sldId id="257" r:id="rId2"/>
    <p:sldId id="337" r:id="rId3"/>
    <p:sldId id="391" r:id="rId4"/>
    <p:sldId id="392" r:id="rId5"/>
    <p:sldId id="393" r:id="rId6"/>
    <p:sldId id="394" r:id="rId7"/>
    <p:sldId id="395" r:id="rId8"/>
    <p:sldId id="359" r:id="rId9"/>
    <p:sldId id="396" r:id="rId10"/>
    <p:sldId id="397" r:id="rId11"/>
    <p:sldId id="348" r:id="rId12"/>
    <p:sldId id="276" r:id="rId13"/>
    <p:sldId id="400" r:id="rId14"/>
    <p:sldId id="401" r:id="rId15"/>
    <p:sldId id="398" r:id="rId16"/>
    <p:sldId id="402" r:id="rId17"/>
    <p:sldId id="399"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C6FE"/>
    <a:srgbClr val="BAB2FF"/>
    <a:srgbClr val="B8AFFF"/>
    <a:srgbClr val="A8A1ED"/>
    <a:srgbClr val="8A8B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showOutlineIcons="0">
    <p:restoredLeft sz="28074" autoAdjust="0"/>
    <p:restoredTop sz="86395" autoAdjust="0"/>
  </p:normalViewPr>
  <p:slideViewPr>
    <p:cSldViewPr snapToGrid="0" snapToObjects="1">
      <p:cViewPr varScale="1">
        <p:scale>
          <a:sx n="110" d="100"/>
          <a:sy n="110" d="100"/>
        </p:scale>
        <p:origin x="1424" y="16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398"/>
    </p:cViewPr>
  </p:sorter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C934C4-941F-F443-9CD1-CD765110CCBA}" type="datetimeFigureOut">
              <a:rPr lang="en-US" smtClean="0"/>
              <a:t>2/27/19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3E5042-0521-7448-9AC2-5D8A599B7EB7}" type="slidenum">
              <a:rPr lang="en-US" smtClean="0"/>
              <a:t>‹#›</a:t>
            </a:fld>
            <a:endParaRPr lang="en-US"/>
          </a:p>
        </p:txBody>
      </p:sp>
    </p:spTree>
    <p:extLst>
      <p:ext uri="{BB962C8B-B14F-4D97-AF65-F5344CB8AC3E}">
        <p14:creationId xmlns:p14="http://schemas.microsoft.com/office/powerpoint/2010/main" val="166420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7C848-20EB-4B1A-A1F7-BAC54F3D7F13}" type="datetimeFigureOut">
              <a:rPr lang="en-AU" smtClean="0"/>
              <a:t>27/2/19</a:t>
            </a:fld>
            <a:endParaRPr lang="en-A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6C6DB5-2403-497C-B1EB-2FC92B52AE6A}" type="slidenum">
              <a:rPr lang="en-AU" smtClean="0"/>
              <a:t>‹#›</a:t>
            </a:fld>
            <a:endParaRPr lang="en-AU"/>
          </a:p>
        </p:txBody>
      </p:sp>
    </p:spTree>
    <p:extLst>
      <p:ext uri="{BB962C8B-B14F-4D97-AF65-F5344CB8AC3E}">
        <p14:creationId xmlns:p14="http://schemas.microsoft.com/office/powerpoint/2010/main" val="2890320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artgallery.nsw.gov.au/prizes/archibald/"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artgallery.nsw.gov.au/prizes/young-archi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artgallery.nsw.gov.au/artsets/ut3mx7/print"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5175" y="4400550"/>
            <a:ext cx="5486400" cy="3600450"/>
          </a:xfrm>
        </p:spPr>
        <p:txBody>
          <a:bodyPr/>
          <a:lstStyle/>
          <a:p>
            <a:endParaRPr lang="en-AU" dirty="0"/>
          </a:p>
          <a:p>
            <a:endParaRPr lang="en-AU" dirty="0"/>
          </a:p>
        </p:txBody>
      </p:sp>
      <p:sp>
        <p:nvSpPr>
          <p:cNvPr id="4" name="Slide Number Placeholder 3"/>
          <p:cNvSpPr>
            <a:spLocks noGrp="1"/>
          </p:cNvSpPr>
          <p:nvPr>
            <p:ph type="sldNum" sz="quarter" idx="5"/>
          </p:nvPr>
        </p:nvSpPr>
        <p:spPr>
          <a:xfrm>
            <a:off x="3896488" y="8685213"/>
            <a:ext cx="2971800" cy="458787"/>
          </a:xfrm>
        </p:spPr>
        <p:txBody>
          <a:bodyPr/>
          <a:lstStyle/>
          <a:p>
            <a:fld id="{0E6C6DB5-2403-497C-B1EB-2FC92B52AE6A}" type="slidenum">
              <a:rPr lang="en-AU" smtClean="0"/>
              <a:t>1</a:t>
            </a:fld>
            <a:endParaRPr lang="en-AU"/>
          </a:p>
        </p:txBody>
      </p:sp>
    </p:spTree>
    <p:extLst>
      <p:ext uri="{BB962C8B-B14F-4D97-AF65-F5344CB8AC3E}">
        <p14:creationId xmlns:p14="http://schemas.microsoft.com/office/powerpoint/2010/main" val="717762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902970"/>
          </a:xfrm>
          <a:ln w="28575">
            <a:solidFill>
              <a:schemeClr val="tx1"/>
            </a:solidFill>
          </a:ln>
        </p:spPr>
        <p:txBody>
          <a:bodyPr/>
          <a:lstStyle/>
          <a:p>
            <a:r>
              <a:rPr lang="en-US" sz="1100" b="1" dirty="0">
                <a:latin typeface="Arial" panose="020B0604020202020204" pitchFamily="34" charset="0"/>
                <a:cs typeface="Arial" panose="020B0604020202020204" pitchFamily="34" charset="0"/>
              </a:rPr>
              <a:t>Responding </a:t>
            </a:r>
          </a:p>
          <a:p>
            <a:pPr marL="0" marR="0" indent="0" algn="l" defTabSz="914400" rtl="0" eaLnBrk="1" fontAlgn="auto" latinLnBrk="0" hangingPunct="1">
              <a:lnSpc>
                <a:spcPct val="100000"/>
              </a:lnSpc>
              <a:spcBef>
                <a:spcPts val="0"/>
              </a:spcBef>
              <a:spcAft>
                <a:spcPts val="0"/>
              </a:spcAft>
              <a:buClrTx/>
              <a:buSzTx/>
              <a:buFontTx/>
              <a:buNone/>
              <a:tabLst/>
              <a:defRPr/>
            </a:pPr>
            <a:r>
              <a:rPr lang="en-AU" sz="1100" kern="1200" dirty="0">
                <a:solidFill>
                  <a:schemeClr val="tx1"/>
                </a:solidFill>
                <a:effectLst/>
                <a:latin typeface="Arial" panose="020B0604020202020204" pitchFamily="34" charset="0"/>
                <a:cs typeface="Arial" panose="020B0604020202020204" pitchFamily="34" charset="0"/>
              </a:rPr>
              <a:t>Budgerigars are a small Australian parakeet, known for their bright blue, green and black scalloped markings. In 2004, </a:t>
            </a:r>
            <a:r>
              <a:rPr lang="en-AU" sz="1100" kern="1200" dirty="0" err="1">
                <a:solidFill>
                  <a:schemeClr val="tx1"/>
                </a:solidFill>
                <a:effectLst/>
                <a:latin typeface="Arial" panose="020B0604020202020204" pitchFamily="34" charset="0"/>
                <a:cs typeface="Arial" panose="020B0604020202020204" pitchFamily="34" charset="0"/>
              </a:rPr>
              <a:t>Quilty</a:t>
            </a:r>
            <a:r>
              <a:rPr lang="en-AU" sz="1100" kern="1200" dirty="0">
                <a:solidFill>
                  <a:schemeClr val="tx1"/>
                </a:solidFill>
                <a:effectLst/>
                <a:latin typeface="Arial" panose="020B0604020202020204" pitchFamily="34" charset="0"/>
                <a:cs typeface="Arial" panose="020B0604020202020204" pitchFamily="34" charset="0"/>
              </a:rPr>
              <a:t> painted some of his friends as budgerigars. If you could describe yourself as a bird or an animal, which would it be and why? </a:t>
            </a:r>
            <a:endParaRPr lang="en-GB" sz="1100" kern="1200" dirty="0">
              <a:solidFill>
                <a:schemeClr val="tx1"/>
              </a:solidFill>
              <a:effectLst/>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0E6C6DB5-2403-497C-B1EB-2FC92B52AE6A}" type="slidenum">
              <a:rPr lang="en-AU" smtClean="0"/>
              <a:t>10</a:t>
            </a:fld>
            <a:endParaRPr lang="en-AU"/>
          </a:p>
        </p:txBody>
      </p:sp>
    </p:spTree>
    <p:extLst>
      <p:ext uri="{BB962C8B-B14F-4D97-AF65-F5344CB8AC3E}">
        <p14:creationId xmlns:p14="http://schemas.microsoft.com/office/powerpoint/2010/main" val="1502558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1920240"/>
          </a:xfrm>
          <a:ln w="28575">
            <a:solidFill>
              <a:schemeClr val="tx1"/>
            </a:solidFill>
          </a:ln>
        </p:spPr>
        <p:txBody>
          <a:bodyPr/>
          <a:lstStyle/>
          <a:p>
            <a:r>
              <a:rPr lang="en-US" sz="1100" b="1" dirty="0">
                <a:latin typeface="Arial" panose="020B0604020202020204" pitchFamily="34" charset="0"/>
                <a:cs typeface="Arial" panose="020B0604020202020204" pitchFamily="34" charset="0"/>
              </a:rPr>
              <a:t>Responding </a:t>
            </a:r>
            <a:endParaRPr lang="en-US" sz="1100" dirty="0">
              <a:latin typeface="Arial" panose="020B0604020202020204" pitchFamily="34" charset="0"/>
              <a:cs typeface="Arial" panose="020B0604020202020204" pitchFamily="34" charset="0"/>
            </a:endParaRPr>
          </a:p>
          <a:p>
            <a:r>
              <a:rPr lang="en-GB" sz="1100" kern="1200" dirty="0">
                <a:solidFill>
                  <a:schemeClr val="tx1"/>
                </a:solidFill>
                <a:effectLst/>
                <a:latin typeface="Arial" panose="020B0604020202020204" pitchFamily="34" charset="0"/>
                <a:cs typeface="Arial" panose="020B0604020202020204" pitchFamily="34" charset="0"/>
              </a:rPr>
              <a:t>The word portrait was invented in the 13th century and means to show a likeness. Ben </a:t>
            </a:r>
            <a:r>
              <a:rPr lang="en-GB" sz="1100" kern="1200" dirty="0" err="1">
                <a:solidFill>
                  <a:schemeClr val="tx1"/>
                </a:solidFill>
                <a:effectLst/>
                <a:latin typeface="Arial" panose="020B0604020202020204" pitchFamily="34" charset="0"/>
                <a:cs typeface="Arial" panose="020B0604020202020204" pitchFamily="34" charset="0"/>
              </a:rPr>
              <a:t>Quilty</a:t>
            </a:r>
            <a:r>
              <a:rPr lang="en-GB" sz="1100" kern="1200" dirty="0">
                <a:solidFill>
                  <a:schemeClr val="tx1"/>
                </a:solidFill>
                <a:effectLst/>
                <a:latin typeface="Arial" panose="020B0604020202020204" pitchFamily="34" charset="0"/>
                <a:cs typeface="Arial" panose="020B0604020202020204" pitchFamily="34" charset="0"/>
              </a:rPr>
              <a:t> has created multiple self-portraits throughout his career. Look at </a:t>
            </a:r>
            <a:r>
              <a:rPr lang="en-GB" sz="1100" i="1" kern="1200" dirty="0">
                <a:solidFill>
                  <a:schemeClr val="tx1"/>
                </a:solidFill>
                <a:effectLst/>
                <a:latin typeface="Arial" panose="020B0604020202020204" pitchFamily="34" charset="0"/>
                <a:cs typeface="Arial" panose="020B0604020202020204" pitchFamily="34" charset="0"/>
              </a:rPr>
              <a:t>Self-portrait, after Afghanistan, Self-portrait smashed Rorschach </a:t>
            </a:r>
            <a:r>
              <a:rPr lang="en-GB" sz="1100" kern="1200" dirty="0">
                <a:solidFill>
                  <a:schemeClr val="tx1"/>
                </a:solidFill>
                <a:effectLst/>
                <a:latin typeface="Arial" panose="020B0604020202020204" pitchFamily="34" charset="0"/>
                <a:cs typeface="Arial" panose="020B0604020202020204" pitchFamily="34" charset="0"/>
              </a:rPr>
              <a:t>and </a:t>
            </a:r>
            <a:r>
              <a:rPr lang="en-GB" sz="1100" i="1" kern="1200" dirty="0">
                <a:solidFill>
                  <a:schemeClr val="tx1"/>
                </a:solidFill>
                <a:effectLst/>
                <a:latin typeface="Arial" panose="020B0604020202020204" pitchFamily="34" charset="0"/>
                <a:cs typeface="Arial" panose="020B0604020202020204" pitchFamily="34" charset="0"/>
              </a:rPr>
              <a:t>Self-portrait, the executioner. </a:t>
            </a:r>
            <a:r>
              <a:rPr lang="en-GB" sz="1100" kern="1200" dirty="0">
                <a:solidFill>
                  <a:schemeClr val="tx1"/>
                </a:solidFill>
                <a:effectLst/>
                <a:latin typeface="Arial" panose="020B0604020202020204" pitchFamily="34" charset="0"/>
                <a:cs typeface="Arial" panose="020B0604020202020204" pitchFamily="34" charset="0"/>
              </a:rPr>
              <a:t>How has </a:t>
            </a:r>
            <a:r>
              <a:rPr lang="en-GB" sz="1100" kern="1200" dirty="0" err="1">
                <a:solidFill>
                  <a:schemeClr val="tx1"/>
                </a:solidFill>
                <a:effectLst/>
                <a:latin typeface="Arial" panose="020B0604020202020204" pitchFamily="34" charset="0"/>
                <a:cs typeface="Arial" panose="020B0604020202020204" pitchFamily="34" charset="0"/>
              </a:rPr>
              <a:t>Quilty</a:t>
            </a:r>
            <a:r>
              <a:rPr lang="en-GB" sz="1100" kern="1200" dirty="0">
                <a:solidFill>
                  <a:schemeClr val="tx1"/>
                </a:solidFill>
                <a:effectLst/>
                <a:latin typeface="Arial" panose="020B0604020202020204" pitchFamily="34" charset="0"/>
                <a:cs typeface="Arial" panose="020B0604020202020204" pitchFamily="34" charset="0"/>
              </a:rPr>
              <a:t> created a likeness in each?</a:t>
            </a:r>
          </a:p>
          <a:p>
            <a:endParaRPr lang="en-GB" sz="1100" kern="1200" dirty="0">
              <a:solidFill>
                <a:schemeClr val="tx1"/>
              </a:solidFill>
              <a:effectLst/>
              <a:latin typeface="Arial" panose="020B0604020202020204" pitchFamily="34" charset="0"/>
              <a:cs typeface="Arial" panose="020B0604020202020204" pitchFamily="34" charset="0"/>
            </a:endParaRPr>
          </a:p>
          <a:p>
            <a:r>
              <a:rPr lang="en-GB" sz="1100" b="1" kern="1200" dirty="0">
                <a:solidFill>
                  <a:schemeClr val="tx1"/>
                </a:solidFill>
                <a:effectLst/>
                <a:latin typeface="Arial" panose="020B0604020202020204" pitchFamily="34" charset="0"/>
                <a:cs typeface="Arial" panose="020B0604020202020204" pitchFamily="34" charset="0"/>
              </a:rPr>
              <a:t>Making </a:t>
            </a:r>
          </a:p>
          <a:p>
            <a:pPr marL="0" marR="0" indent="0" algn="l" defTabSz="914400" rtl="0" eaLnBrk="1" fontAlgn="auto" latinLnBrk="0" hangingPunct="1">
              <a:lnSpc>
                <a:spcPct val="100000"/>
              </a:lnSpc>
              <a:spcBef>
                <a:spcPts val="0"/>
              </a:spcBef>
              <a:spcAft>
                <a:spcPts val="0"/>
              </a:spcAft>
              <a:buClrTx/>
              <a:buSzTx/>
              <a:buFontTx/>
              <a:buNone/>
              <a:tabLst/>
              <a:defRPr/>
            </a:pPr>
            <a:r>
              <a:rPr lang="en-AU" sz="1100" kern="1200" dirty="0">
                <a:solidFill>
                  <a:schemeClr val="tx1"/>
                </a:solidFill>
                <a:effectLst/>
                <a:latin typeface="Arial" panose="020B0604020202020204" pitchFamily="34" charset="0"/>
                <a:cs typeface="Arial" panose="020B0604020202020204" pitchFamily="34" charset="0"/>
              </a:rPr>
              <a:t>Look at yourself in a mirror and draw what you see using oil or chalk pastels. Cut up your portrait into large random shapes. Swap your shapes with other members of your class to create a remix portrait. </a:t>
            </a:r>
            <a:endParaRPr lang="en-GB" sz="1100" kern="1200" dirty="0">
              <a:solidFill>
                <a:schemeClr val="tx1"/>
              </a:solidFill>
              <a:effectLst/>
              <a:latin typeface="Arial" panose="020B0604020202020204" pitchFamily="34" charset="0"/>
              <a:cs typeface="Arial" panose="020B0604020202020204" pitchFamily="34" charset="0"/>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0E6C6DB5-2403-497C-B1EB-2FC92B52AE6A}" type="slidenum">
              <a:rPr lang="en-AU" smtClean="0"/>
              <a:t>11</a:t>
            </a:fld>
            <a:endParaRPr lang="en-AU"/>
          </a:p>
        </p:txBody>
      </p:sp>
    </p:spTree>
    <p:extLst>
      <p:ext uri="{BB962C8B-B14F-4D97-AF65-F5344CB8AC3E}">
        <p14:creationId xmlns:p14="http://schemas.microsoft.com/office/powerpoint/2010/main" val="334439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829050"/>
          </a:xfrm>
          <a:ln w="28575">
            <a:solidFill>
              <a:schemeClr val="tx1"/>
            </a:solidFill>
          </a:ln>
        </p:spPr>
        <p:txBody>
          <a:bodyPr/>
          <a:lstStyle/>
          <a:p>
            <a:r>
              <a:rPr lang="en-US" sz="1100" b="1" dirty="0">
                <a:latin typeface="Arial" panose="020B0604020202020204" pitchFamily="34" charset="0"/>
                <a:cs typeface="Arial" panose="020B0604020202020204" pitchFamily="34" charset="0"/>
              </a:rPr>
              <a:t>Responding </a:t>
            </a:r>
          </a:p>
          <a:p>
            <a:r>
              <a:rPr lang="en-GB" sz="1100" kern="1200" dirty="0">
                <a:solidFill>
                  <a:schemeClr val="tx1"/>
                </a:solidFill>
                <a:effectLst/>
                <a:latin typeface="Arial" panose="020B0604020202020204" pitchFamily="34" charset="0"/>
                <a:cs typeface="Arial" panose="020B0604020202020204" pitchFamily="34" charset="0"/>
              </a:rPr>
              <a:t>Look the portrait of artist Margaret </a:t>
            </a:r>
            <a:r>
              <a:rPr lang="en-GB" sz="1100" kern="1200" dirty="0" err="1">
                <a:solidFill>
                  <a:schemeClr val="tx1"/>
                </a:solidFill>
                <a:effectLst/>
                <a:latin typeface="Arial" panose="020B0604020202020204" pitchFamily="34" charset="0"/>
                <a:cs typeface="Arial" panose="020B0604020202020204" pitchFamily="34" charset="0"/>
              </a:rPr>
              <a:t>Olley</a:t>
            </a:r>
            <a:r>
              <a:rPr lang="en-GB" sz="1100" kern="1200" dirty="0">
                <a:solidFill>
                  <a:schemeClr val="tx1"/>
                </a:solidFill>
                <a:effectLst/>
                <a:latin typeface="Arial" panose="020B0604020202020204" pitchFamily="34" charset="0"/>
                <a:cs typeface="Arial" panose="020B0604020202020204" pitchFamily="34" charset="0"/>
              </a:rPr>
              <a:t>. How is this painting different to </a:t>
            </a:r>
            <a:r>
              <a:rPr lang="en-GB" sz="1100" kern="1200" dirty="0" err="1">
                <a:solidFill>
                  <a:schemeClr val="tx1"/>
                </a:solidFill>
                <a:effectLst/>
                <a:latin typeface="Arial" panose="020B0604020202020204" pitchFamily="34" charset="0"/>
                <a:cs typeface="Arial" panose="020B0604020202020204" pitchFamily="34" charset="0"/>
              </a:rPr>
              <a:t>Quilty’s</a:t>
            </a:r>
            <a:r>
              <a:rPr lang="en-GB" sz="1100" kern="1200" dirty="0">
                <a:solidFill>
                  <a:schemeClr val="tx1"/>
                </a:solidFill>
                <a:effectLst/>
                <a:latin typeface="Arial" panose="020B0604020202020204" pitchFamily="34" charset="0"/>
                <a:cs typeface="Arial" panose="020B0604020202020204" pitchFamily="34" charset="0"/>
              </a:rPr>
              <a:t> self-portraits? After looking at the range of </a:t>
            </a:r>
            <a:r>
              <a:rPr lang="en-GB" sz="1100" kern="1200" dirty="0" err="1">
                <a:solidFill>
                  <a:schemeClr val="tx1"/>
                </a:solidFill>
                <a:effectLst/>
                <a:latin typeface="Arial" panose="020B0604020202020204" pitchFamily="34" charset="0"/>
                <a:cs typeface="Arial" panose="020B0604020202020204" pitchFamily="34" charset="0"/>
              </a:rPr>
              <a:t>Quilty’s</a:t>
            </a:r>
            <a:r>
              <a:rPr lang="en-GB" sz="1100" kern="1200" dirty="0">
                <a:solidFill>
                  <a:schemeClr val="tx1"/>
                </a:solidFill>
                <a:effectLst/>
                <a:latin typeface="Arial" panose="020B0604020202020204" pitchFamily="34" charset="0"/>
                <a:cs typeface="Arial" panose="020B0604020202020204" pitchFamily="34" charset="0"/>
              </a:rPr>
              <a:t> portraits, how has his paintings changed throughout his career?</a:t>
            </a:r>
            <a:r>
              <a:rPr lang="en-GB" sz="1100" dirty="0">
                <a:effectLst/>
                <a:latin typeface="Arial" panose="020B0604020202020204" pitchFamily="34" charset="0"/>
                <a:cs typeface="Arial" panose="020B0604020202020204" pitchFamily="34" charset="0"/>
              </a:rPr>
              <a:t> </a:t>
            </a:r>
          </a:p>
          <a:p>
            <a:endParaRPr lang="en-GB" sz="1100" dirty="0">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100" kern="1200" dirty="0">
                <a:solidFill>
                  <a:schemeClr val="tx1"/>
                </a:solidFill>
                <a:effectLst/>
                <a:latin typeface="Arial" panose="020B0604020202020204" pitchFamily="34" charset="0"/>
                <a:cs typeface="Arial" panose="020B0604020202020204" pitchFamily="34" charset="0"/>
              </a:rPr>
              <a:t>When </a:t>
            </a:r>
            <a:r>
              <a:rPr lang="en-AU" sz="1100" kern="1200" dirty="0" err="1">
                <a:solidFill>
                  <a:schemeClr val="tx1"/>
                </a:solidFill>
                <a:effectLst/>
                <a:latin typeface="Arial" panose="020B0604020202020204" pitchFamily="34" charset="0"/>
                <a:cs typeface="Arial" panose="020B0604020202020204" pitchFamily="34" charset="0"/>
              </a:rPr>
              <a:t>Quilty</a:t>
            </a:r>
            <a:r>
              <a:rPr lang="en-AU" sz="1100" kern="1200" dirty="0">
                <a:solidFill>
                  <a:schemeClr val="tx1"/>
                </a:solidFill>
                <a:effectLst/>
                <a:latin typeface="Arial" panose="020B0604020202020204" pitchFamily="34" charset="0"/>
                <a:cs typeface="Arial" panose="020B0604020202020204" pitchFamily="34" charset="0"/>
              </a:rPr>
              <a:t> went to university he was told that painting was dead, but he pursued painting anyway. Today, we live in a time where everyone has a camera with them at all times. What qualities do </a:t>
            </a:r>
            <a:r>
              <a:rPr lang="en-AU" sz="1100" kern="1200" dirty="0" err="1">
                <a:solidFill>
                  <a:schemeClr val="tx1"/>
                </a:solidFill>
                <a:effectLst/>
                <a:latin typeface="Arial" panose="020B0604020202020204" pitchFamily="34" charset="0"/>
                <a:cs typeface="Arial" panose="020B0604020202020204" pitchFamily="34" charset="0"/>
              </a:rPr>
              <a:t>Quilty’s</a:t>
            </a:r>
            <a:r>
              <a:rPr lang="en-AU" sz="1100" kern="1200" dirty="0">
                <a:solidFill>
                  <a:schemeClr val="tx1"/>
                </a:solidFill>
                <a:effectLst/>
                <a:latin typeface="Arial" panose="020B0604020202020204" pitchFamily="34" charset="0"/>
                <a:cs typeface="Arial" panose="020B0604020202020204" pitchFamily="34" charset="0"/>
              </a:rPr>
              <a:t> paintings have which can’t be captured with a camera?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100" kern="1200" dirty="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100" b="1" kern="1200" dirty="0">
                <a:solidFill>
                  <a:schemeClr val="tx1"/>
                </a:solidFill>
                <a:effectLst/>
                <a:latin typeface="Arial" panose="020B0604020202020204" pitchFamily="34" charset="0"/>
                <a:cs typeface="Arial" panose="020B0604020202020204" pitchFamily="34" charset="0"/>
              </a:rPr>
              <a:t>Making</a:t>
            </a:r>
            <a:r>
              <a:rPr lang="en-AU" sz="1100" b="1" kern="1200" baseline="0" dirty="0">
                <a:solidFill>
                  <a:schemeClr val="tx1"/>
                </a:solidFill>
                <a:effectLst/>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AU" sz="1100" kern="1200" dirty="0">
                <a:solidFill>
                  <a:schemeClr val="tx1"/>
                </a:solidFill>
                <a:effectLst/>
                <a:latin typeface="Arial" panose="020B0604020202020204" pitchFamily="34" charset="0"/>
                <a:cs typeface="Arial" panose="020B0604020202020204" pitchFamily="34" charset="0"/>
              </a:rPr>
              <a:t>The Archibald Prize is held by the Art Gallery of New South Wales and invites artists to submit paintings of a person who is well known in art, literature, science or politics. In 2011 Ben </a:t>
            </a:r>
            <a:r>
              <a:rPr lang="en-AU" sz="1100" kern="1200" dirty="0" err="1">
                <a:solidFill>
                  <a:schemeClr val="tx1"/>
                </a:solidFill>
                <a:effectLst/>
                <a:latin typeface="Arial" panose="020B0604020202020204" pitchFamily="34" charset="0"/>
                <a:cs typeface="Arial" panose="020B0604020202020204" pitchFamily="34" charset="0"/>
              </a:rPr>
              <a:t>Quilty</a:t>
            </a:r>
            <a:r>
              <a:rPr lang="en-AU" sz="1100" kern="1200" dirty="0">
                <a:solidFill>
                  <a:schemeClr val="tx1"/>
                </a:solidFill>
                <a:effectLst/>
                <a:latin typeface="Arial" panose="020B0604020202020204" pitchFamily="34" charset="0"/>
                <a:cs typeface="Arial" panose="020B0604020202020204" pitchFamily="34" charset="0"/>
              </a:rPr>
              <a:t> was awarded the Archibald Prize for his portrait of painter Margaret </a:t>
            </a:r>
            <a:r>
              <a:rPr lang="en-AU" sz="1100" kern="1200" dirty="0" err="1">
                <a:solidFill>
                  <a:schemeClr val="tx1"/>
                </a:solidFill>
                <a:effectLst/>
                <a:latin typeface="Arial" panose="020B0604020202020204" pitchFamily="34" charset="0"/>
                <a:cs typeface="Arial" panose="020B0604020202020204" pitchFamily="34" charset="0"/>
              </a:rPr>
              <a:t>Olley</a:t>
            </a:r>
            <a:r>
              <a:rPr lang="en-AU" sz="1100" kern="1200" dirty="0">
                <a:solidFill>
                  <a:schemeClr val="tx1"/>
                </a:solidFill>
                <a:effectLst/>
                <a:latin typeface="Arial" panose="020B0604020202020204" pitchFamily="34" charset="0"/>
                <a:cs typeface="Arial" panose="020B0604020202020204" pitchFamily="34" charset="0"/>
              </a:rPr>
              <a:t>. If you were to enter the Archibald Prize, who would you paint and why?</a:t>
            </a:r>
            <a:r>
              <a:rPr lang="en-GB" sz="1100" dirty="0">
                <a:effectLst/>
                <a:latin typeface="Arial" panose="020B0604020202020204" pitchFamily="34" charset="0"/>
                <a:cs typeface="Arial" panose="020B0604020202020204" pitchFamily="34" charset="0"/>
              </a:rPr>
              <a:t> </a:t>
            </a:r>
            <a:r>
              <a:rPr lang="en-US" b="1" dirty="0"/>
              <a:t>Tip</a:t>
            </a:r>
            <a:r>
              <a:rPr lang="en-US" dirty="0"/>
              <a:t>: Visit the </a:t>
            </a:r>
            <a:r>
              <a:rPr lang="en-AU" u="sng" dirty="0">
                <a:hlinkClick r:id="rId3"/>
              </a:rPr>
              <a:t>Archibald Prize</a:t>
            </a:r>
            <a:r>
              <a:rPr lang="en-AU" u="sng" dirty="0"/>
              <a:t> to f</a:t>
            </a:r>
            <a:r>
              <a:rPr lang="en-US" dirty="0" err="1"/>
              <a:t>ind</a:t>
            </a:r>
            <a:r>
              <a:rPr lang="en-US" dirty="0"/>
              <a:t> out more and view past finalists. </a:t>
            </a:r>
          </a:p>
          <a:p>
            <a:endParaRPr lang="en-AU" b="1" dirty="0"/>
          </a:p>
          <a:p>
            <a:r>
              <a:rPr lang="en-AU" b="1" dirty="0"/>
              <a:t>Did you know?</a:t>
            </a:r>
            <a:endParaRPr lang="en-AU" dirty="0"/>
          </a:p>
          <a:p>
            <a:r>
              <a:rPr lang="en-AU" dirty="0"/>
              <a:t>The Art Gallery of New South Wales a</a:t>
            </a:r>
            <a:r>
              <a:rPr lang="en-AU" b="1" dirty="0"/>
              <a:t> </a:t>
            </a:r>
            <a:r>
              <a:rPr lang="en-AU" u="sng" dirty="0">
                <a:hlinkClick r:id="rId4"/>
              </a:rPr>
              <a:t>Young Archie</a:t>
            </a:r>
            <a:r>
              <a:rPr lang="en-AU" u="sng" dirty="0"/>
              <a:t> </a:t>
            </a:r>
            <a:r>
              <a:rPr lang="en-AU" dirty="0"/>
              <a:t>competition open to all children 18 years and under. </a:t>
            </a:r>
          </a:p>
          <a:p>
            <a:br>
              <a:rPr lang="en-AU" b="1" dirty="0">
                <a:hlinkClick r:id="rId4">
                  <a:extLst>
                    <a:ext uri="{A12FA001-AC4F-418D-AE19-62706E023703}">
                      <ahyp:hlinkClr xmlns:ahyp="http://schemas.microsoft.com/office/drawing/2018/hyperlinkcolor" val="tx"/>
                    </a:ext>
                  </a:extLst>
                </a:hlinkClick>
              </a:rPr>
            </a:br>
            <a:endParaRPr lang="en-US" dirty="0"/>
          </a:p>
        </p:txBody>
      </p:sp>
      <p:sp>
        <p:nvSpPr>
          <p:cNvPr id="4" name="Slide Number Placeholder 3"/>
          <p:cNvSpPr>
            <a:spLocks noGrp="1"/>
          </p:cNvSpPr>
          <p:nvPr>
            <p:ph type="sldNum" sz="quarter" idx="10"/>
          </p:nvPr>
        </p:nvSpPr>
        <p:spPr/>
        <p:txBody>
          <a:bodyPr/>
          <a:lstStyle/>
          <a:p>
            <a:fld id="{0E6C6DB5-2403-497C-B1EB-2FC92B52AE6A}" type="slidenum">
              <a:rPr lang="en-AU" smtClean="0"/>
              <a:t>12</a:t>
            </a:fld>
            <a:endParaRPr lang="en-AU"/>
          </a:p>
        </p:txBody>
      </p:sp>
    </p:spTree>
    <p:extLst>
      <p:ext uri="{BB962C8B-B14F-4D97-AF65-F5344CB8AC3E}">
        <p14:creationId xmlns:p14="http://schemas.microsoft.com/office/powerpoint/2010/main" val="644630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979362"/>
          </a:xfrm>
          <a:ln w="28575">
            <a:solidFill>
              <a:schemeClr val="tx1"/>
            </a:solid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100" b="1" kern="1200" dirty="0">
                <a:solidFill>
                  <a:schemeClr val="tx1"/>
                </a:solidFill>
                <a:effectLst/>
                <a:latin typeface="Arial" panose="020B0604020202020204" pitchFamily="34" charset="0"/>
                <a:cs typeface="Arial" panose="020B0604020202020204" pitchFamily="34" charset="0"/>
              </a:rPr>
              <a:t>Making</a:t>
            </a:r>
            <a:r>
              <a:rPr lang="en-AU" sz="1100" kern="1200" dirty="0">
                <a:solidFill>
                  <a:schemeClr val="tx1"/>
                </a:solidFill>
                <a:effectLst/>
                <a:latin typeface="Arial" panose="020B0604020202020204" pitchFamily="34" charset="0"/>
                <a:cs typeface="Arial" panose="020B0604020202020204" pitchFamily="34" charset="0"/>
              </a:rPr>
              <a:t> </a:t>
            </a:r>
            <a:br>
              <a:rPr lang="en-AU" sz="1100" kern="1200" dirty="0">
                <a:solidFill>
                  <a:schemeClr val="tx1"/>
                </a:solidFill>
                <a:effectLst/>
                <a:latin typeface="Arial" panose="020B0604020202020204" pitchFamily="34" charset="0"/>
                <a:cs typeface="Arial" panose="020B0604020202020204" pitchFamily="34" charset="0"/>
              </a:rPr>
            </a:br>
            <a:r>
              <a:rPr lang="en-AU" sz="1100" kern="1200" dirty="0">
                <a:solidFill>
                  <a:schemeClr val="tx1"/>
                </a:solidFill>
                <a:effectLst/>
                <a:latin typeface="Arial" panose="020B0604020202020204" pitchFamily="34" charset="0"/>
                <a:cs typeface="Arial" panose="020B0604020202020204" pitchFamily="34" charset="0"/>
              </a:rPr>
              <a:t>In 2014, </a:t>
            </a:r>
            <a:r>
              <a:rPr lang="en-AU" sz="1100" kern="1200" dirty="0" err="1">
                <a:solidFill>
                  <a:schemeClr val="tx1"/>
                </a:solidFill>
                <a:effectLst/>
                <a:latin typeface="Arial" panose="020B0604020202020204" pitchFamily="34" charset="0"/>
                <a:cs typeface="Arial" panose="020B0604020202020204" pitchFamily="34" charset="0"/>
              </a:rPr>
              <a:t>Quilty</a:t>
            </a:r>
            <a:r>
              <a:rPr lang="en-AU" sz="1100" kern="1200" dirty="0">
                <a:solidFill>
                  <a:schemeClr val="tx1"/>
                </a:solidFill>
                <a:effectLst/>
                <a:latin typeface="Arial" panose="020B0604020202020204" pitchFamily="34" charset="0"/>
                <a:cs typeface="Arial" panose="020B0604020202020204" pitchFamily="34" charset="0"/>
              </a:rPr>
              <a:t> created a number of portraits of family and friends with exaggerated or elongated features. </a:t>
            </a:r>
            <a:r>
              <a:rPr lang="en-GB" sz="1100" kern="1200" dirty="0" err="1">
                <a:solidFill>
                  <a:schemeClr val="tx1"/>
                </a:solidFill>
                <a:effectLst/>
                <a:latin typeface="Arial" panose="020B0604020202020204" pitchFamily="34" charset="0"/>
                <a:cs typeface="Arial" panose="020B0604020202020204" pitchFamily="34" charset="0"/>
              </a:rPr>
              <a:t>Quilty</a:t>
            </a:r>
            <a:r>
              <a:rPr lang="en-GB" sz="1100" kern="1200" dirty="0">
                <a:solidFill>
                  <a:schemeClr val="tx1"/>
                </a:solidFill>
                <a:effectLst/>
                <a:latin typeface="Arial" panose="020B0604020202020204" pitchFamily="34" charset="0"/>
                <a:cs typeface="Arial" panose="020B0604020202020204" pitchFamily="34" charset="0"/>
              </a:rPr>
              <a:t> asked his children Joe and Olivia to direct these distortions; their choices, he stated, were ‘as good as anyone’s when trying to describe the insanity of contemporary </a:t>
            </a:r>
            <a:r>
              <a:rPr lang="en-GB" sz="1100" kern="1200" dirty="0" err="1">
                <a:solidFill>
                  <a:schemeClr val="tx1"/>
                </a:solidFill>
                <a:effectLst/>
                <a:latin typeface="Arial" panose="020B0604020202020204" pitchFamily="34" charset="0"/>
                <a:cs typeface="Arial" panose="020B0604020202020204" pitchFamily="34" charset="0"/>
              </a:rPr>
              <a:t>humansʼ</a:t>
            </a:r>
            <a:r>
              <a:rPr lang="en-GB" sz="1100" kern="1200" dirty="0">
                <a:solidFill>
                  <a:schemeClr val="tx1"/>
                </a:solidFill>
                <a:effectLst/>
                <a:latin typeface="Arial" panose="020B0604020202020204" pitchFamily="34" charset="0"/>
                <a:cs typeface="Arial" panose="020B0604020202020204" pitchFamily="34" charset="0"/>
              </a:rPr>
              <a:t>. Create a distorted portrait of a family member. Write each feature on separate pieces of paper, select one feature at random and modify your portrait accordingly.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kern="1200" dirty="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100" kern="1200" dirty="0">
                <a:solidFill>
                  <a:schemeClr val="tx1"/>
                </a:solidFill>
                <a:effectLst/>
                <a:latin typeface="Arial" panose="020B0604020202020204" pitchFamily="34" charset="0"/>
                <a:cs typeface="Arial" panose="020B0604020202020204" pitchFamily="34" charset="0"/>
              </a:rPr>
              <a:t>Ben </a:t>
            </a:r>
            <a:r>
              <a:rPr lang="en-AU" sz="1100" kern="1200" dirty="0" err="1">
                <a:solidFill>
                  <a:schemeClr val="tx1"/>
                </a:solidFill>
                <a:effectLst/>
                <a:latin typeface="Arial" panose="020B0604020202020204" pitchFamily="34" charset="0"/>
                <a:cs typeface="Arial" panose="020B0604020202020204" pitchFamily="34" charset="0"/>
              </a:rPr>
              <a:t>Quilty</a:t>
            </a:r>
            <a:r>
              <a:rPr lang="en-AU" sz="1100" kern="1200" dirty="0">
                <a:solidFill>
                  <a:schemeClr val="tx1"/>
                </a:solidFill>
                <a:effectLst/>
                <a:latin typeface="Arial" panose="020B0604020202020204" pitchFamily="34" charset="0"/>
                <a:cs typeface="Arial" panose="020B0604020202020204" pitchFamily="34" charset="0"/>
              </a:rPr>
              <a:t> enjoys listening to music and reads a lot. Create a work of art inspired by your favourite book or song.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100" kern="1200" dirty="0">
              <a:solidFill>
                <a:schemeClr val="tx1"/>
              </a:solidFill>
              <a:effectLst/>
              <a:latin typeface="Arial" panose="020B0604020202020204" pitchFamily="34" charset="0"/>
              <a:cs typeface="Arial" panose="020B0604020202020204" pitchFamily="34" charset="0"/>
            </a:endParaRPr>
          </a:p>
          <a:p>
            <a:r>
              <a:rPr lang="en-GB" sz="1100" kern="1200" dirty="0">
                <a:solidFill>
                  <a:schemeClr val="dk1"/>
                </a:solidFill>
                <a:effectLst/>
                <a:latin typeface="Arial" charset="0"/>
                <a:ea typeface="Arial" charset="0"/>
                <a:cs typeface="Arial" charset="0"/>
              </a:rPr>
              <a:t>Although </a:t>
            </a:r>
            <a:r>
              <a:rPr lang="en-GB" sz="1100" kern="1200" dirty="0" err="1">
                <a:solidFill>
                  <a:schemeClr val="dk1"/>
                </a:solidFill>
                <a:effectLst/>
                <a:latin typeface="Arial" charset="0"/>
                <a:ea typeface="Arial" charset="0"/>
                <a:cs typeface="Arial" charset="0"/>
              </a:rPr>
              <a:t>Quilty</a:t>
            </a:r>
            <a:r>
              <a:rPr lang="en-GB" sz="1100" kern="1200" dirty="0">
                <a:solidFill>
                  <a:schemeClr val="dk1"/>
                </a:solidFill>
                <a:effectLst/>
                <a:latin typeface="Arial" charset="0"/>
                <a:ea typeface="Arial" charset="0"/>
                <a:cs typeface="Arial" charset="0"/>
              </a:rPr>
              <a:t> is best known for his work with paint, he has also created three-dimensional works of art. In 2014, </a:t>
            </a:r>
            <a:r>
              <a:rPr lang="en-GB" sz="1100" kern="1200" dirty="0" err="1">
                <a:solidFill>
                  <a:schemeClr val="dk1"/>
                </a:solidFill>
                <a:effectLst/>
                <a:latin typeface="Arial" charset="0"/>
                <a:ea typeface="Arial" charset="0"/>
                <a:cs typeface="Arial" charset="0"/>
              </a:rPr>
              <a:t>Quilty</a:t>
            </a:r>
            <a:r>
              <a:rPr lang="en-GB" sz="1100" kern="1200" dirty="0">
                <a:solidFill>
                  <a:schemeClr val="dk1"/>
                </a:solidFill>
                <a:effectLst/>
                <a:latin typeface="Arial" charset="0"/>
                <a:ea typeface="Arial" charset="0"/>
                <a:cs typeface="Arial" charset="0"/>
              </a:rPr>
              <a:t> created a series of porcelain forms portraying misshapen faces, some with distressed expressions. These works are based on Toby Jugs or Character Jugs which often depict a well-known person, either as a full figure or the head and shoulders only. Similarly, in 1889 post-impressionist artist, Paul Gauguin (1848-1903) created </a:t>
            </a:r>
            <a:r>
              <a:rPr lang="en-GB" sz="1100" i="1" kern="1200" dirty="0">
                <a:solidFill>
                  <a:schemeClr val="dk1"/>
                </a:solidFill>
                <a:effectLst/>
                <a:latin typeface="Arial" charset="0"/>
                <a:ea typeface="Arial" charset="0"/>
                <a:cs typeface="Arial" charset="0"/>
              </a:rPr>
              <a:t>Jug in the form of a Head, Self-portrait</a:t>
            </a:r>
            <a:r>
              <a:rPr lang="en-GB" sz="1100" kern="1200" dirty="0">
                <a:solidFill>
                  <a:schemeClr val="dk1"/>
                </a:solidFill>
                <a:effectLst/>
                <a:latin typeface="Arial" charset="0"/>
                <a:ea typeface="Arial" charset="0"/>
                <a:cs typeface="Arial" charset="0"/>
              </a:rPr>
              <a:t>, after the artist had witnessed two traumatic events.  </a:t>
            </a:r>
          </a:p>
          <a:p>
            <a:endParaRPr lang="en-GB" sz="1100" kern="1200" dirty="0">
              <a:solidFill>
                <a:schemeClr val="dk1"/>
              </a:solidFill>
              <a:effectLst/>
              <a:latin typeface="Arial" charset="0"/>
              <a:ea typeface="Arial" charset="0"/>
              <a:cs typeface="Arial" charset="0"/>
            </a:endParaRPr>
          </a:p>
          <a:p>
            <a:r>
              <a:rPr lang="en-GB" sz="1100" kern="1200" dirty="0">
                <a:solidFill>
                  <a:schemeClr val="dk1"/>
                </a:solidFill>
                <a:effectLst/>
                <a:latin typeface="Arial" charset="0"/>
                <a:ea typeface="Arial" charset="0"/>
                <a:cs typeface="Arial" charset="0"/>
              </a:rPr>
              <a:t>Investigate the history of face jugs. Create a character jug using your own face pulling an exaggerated expression.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kern="1200" dirty="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E6C6DB5-2403-497C-B1EB-2FC92B52AE6A}" type="slidenum">
              <a:rPr lang="en-AU" smtClean="0"/>
              <a:t>13</a:t>
            </a:fld>
            <a:endParaRPr lang="en-AU"/>
          </a:p>
        </p:txBody>
      </p:sp>
    </p:spTree>
    <p:extLst>
      <p:ext uri="{BB962C8B-B14F-4D97-AF65-F5344CB8AC3E}">
        <p14:creationId xmlns:p14="http://schemas.microsoft.com/office/powerpoint/2010/main" val="251253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365125"/>
            <a:ext cx="4114800" cy="3086100"/>
          </a:xfrm>
        </p:spPr>
      </p:sp>
      <p:sp>
        <p:nvSpPr>
          <p:cNvPr id="3" name="Notes Placeholder 2"/>
          <p:cNvSpPr>
            <a:spLocks noGrp="1"/>
          </p:cNvSpPr>
          <p:nvPr>
            <p:ph type="body" idx="1"/>
          </p:nvPr>
        </p:nvSpPr>
        <p:spPr>
          <a:xfrm>
            <a:off x="685800" y="3622784"/>
            <a:ext cx="5486400" cy="3524249"/>
          </a:xfrm>
        </p:spPr>
        <p:txBody>
          <a:bodyPr/>
          <a:lstStyle/>
          <a:p>
            <a:r>
              <a:rPr lang="en-US" sz="1100" b="1" dirty="0">
                <a:latin typeface="Arial" panose="020B0604020202020204" pitchFamily="34" charset="0"/>
                <a:cs typeface="Arial" panose="020B0604020202020204" pitchFamily="34" charset="0"/>
              </a:rPr>
              <a:t>About the work </a:t>
            </a:r>
          </a:p>
          <a:p>
            <a:r>
              <a:rPr lang="en-US" sz="1100" b="0" i="0" dirty="0">
                <a:latin typeface="Arial" panose="020B0604020202020204" pitchFamily="34" charset="0"/>
                <a:cs typeface="Arial" panose="020B0604020202020204" pitchFamily="34" charset="0"/>
              </a:rPr>
              <a:t>‘</a:t>
            </a:r>
            <a:r>
              <a:rPr lang="en-US" sz="1100" b="0" i="0" dirty="0" err="1">
                <a:latin typeface="Arial" panose="020B0604020202020204" pitchFamily="34" charset="0"/>
                <a:cs typeface="Arial" panose="020B0604020202020204" pitchFamily="34" charset="0"/>
              </a:rPr>
              <a:t>Quilty’s</a:t>
            </a:r>
            <a:r>
              <a:rPr lang="en-US" sz="1100" b="0" i="0" dirty="0">
                <a:latin typeface="Arial" panose="020B0604020202020204" pitchFamily="34" charset="0"/>
                <a:cs typeface="Arial" panose="020B0604020202020204" pitchFamily="34" charset="0"/>
              </a:rPr>
              <a:t> </a:t>
            </a:r>
            <a:r>
              <a:rPr lang="en-US" sz="1100" b="0" i="1" dirty="0">
                <a:latin typeface="Arial" panose="020B0604020202020204" pitchFamily="34" charset="0"/>
                <a:cs typeface="Arial" panose="020B0604020202020204" pitchFamily="34" charset="0"/>
              </a:rPr>
              <a:t>The</a:t>
            </a:r>
            <a:r>
              <a:rPr lang="en-US" sz="1100" b="0" i="0" dirty="0">
                <a:latin typeface="Arial" panose="020B0604020202020204" pitchFamily="34" charset="0"/>
                <a:cs typeface="Arial" panose="020B0604020202020204" pitchFamily="34" charset="0"/>
              </a:rPr>
              <a:t> </a:t>
            </a:r>
            <a:r>
              <a:rPr lang="en-US" sz="1100" b="0" i="1" dirty="0">
                <a:latin typeface="Arial" panose="020B0604020202020204" pitchFamily="34" charset="0"/>
                <a:cs typeface="Arial" panose="020B0604020202020204" pitchFamily="34" charset="0"/>
              </a:rPr>
              <a:t>Island </a:t>
            </a:r>
            <a:r>
              <a:rPr lang="en-US" sz="1100" b="0" i="0" dirty="0">
                <a:latin typeface="Arial" panose="020B0604020202020204" pitchFamily="34" charset="0"/>
                <a:cs typeface="Arial" panose="020B0604020202020204" pitchFamily="34" charset="0"/>
              </a:rPr>
              <a:t>references Haughton Forrest’s late nineteenth-century painting of the Gordon River in Tasmania. </a:t>
            </a:r>
            <a:r>
              <a:rPr lang="en-US" sz="1100" b="0" i="0" dirty="0" err="1">
                <a:latin typeface="Arial" panose="020B0604020202020204" pitchFamily="34" charset="0"/>
                <a:cs typeface="Arial" panose="020B0604020202020204" pitchFamily="34" charset="0"/>
              </a:rPr>
              <a:t>Quilty</a:t>
            </a:r>
            <a:r>
              <a:rPr lang="en-US" sz="1100" b="0" i="0" dirty="0">
                <a:latin typeface="Arial" panose="020B0604020202020204" pitchFamily="34" charset="0"/>
                <a:cs typeface="Arial" panose="020B0604020202020204" pitchFamily="34" charset="0"/>
              </a:rPr>
              <a:t> has created a number of these post-colonial colossal paintings (</a:t>
            </a:r>
            <a:r>
              <a:rPr lang="en-US" sz="1100" b="0" i="1" dirty="0">
                <a:latin typeface="Arial" panose="020B0604020202020204" pitchFamily="34" charset="0"/>
                <a:cs typeface="Arial" panose="020B0604020202020204" pitchFamily="34" charset="0"/>
              </a:rPr>
              <a:t>The Island </a:t>
            </a:r>
            <a:r>
              <a:rPr lang="en-US" sz="1100" b="0" i="0" dirty="0">
                <a:latin typeface="Arial" panose="020B0604020202020204" pitchFamily="34" charset="0"/>
                <a:cs typeface="Arial" panose="020B0604020202020204" pitchFamily="34" charset="0"/>
              </a:rPr>
              <a:t>measures almost nine </a:t>
            </a:r>
            <a:r>
              <a:rPr lang="en-US" sz="1100" b="0" i="0" dirty="0" err="1">
                <a:latin typeface="Arial" panose="020B0604020202020204" pitchFamily="34" charset="0"/>
                <a:cs typeface="Arial" panose="020B0604020202020204" pitchFamily="34" charset="0"/>
              </a:rPr>
              <a:t>metres</a:t>
            </a:r>
            <a:r>
              <a:rPr lang="en-US" sz="1100" b="0" i="0" dirty="0">
                <a:latin typeface="Arial" panose="020B0604020202020204" pitchFamily="34" charset="0"/>
                <a:cs typeface="Arial" panose="020B0604020202020204" pitchFamily="34" charset="0"/>
              </a:rPr>
              <a:t> long), whereby he borrows the work of artists such as Eugene</a:t>
            </a:r>
            <a:r>
              <a:rPr lang="en-US" sz="1100" b="0" i="0" baseline="0" dirty="0">
                <a:latin typeface="Arial" panose="020B0604020202020204" pitchFamily="34" charset="0"/>
                <a:cs typeface="Arial" panose="020B0604020202020204" pitchFamily="34" charset="0"/>
              </a:rPr>
              <a:t> von </a:t>
            </a:r>
            <a:r>
              <a:rPr lang="en-US" sz="1100" b="0" i="0" u="none" strike="noStrike" kern="1200" dirty="0" err="1">
                <a:solidFill>
                  <a:schemeClr val="tx1"/>
                </a:solidFill>
                <a:effectLst/>
                <a:latin typeface="Arial" panose="020B0604020202020204" pitchFamily="34" charset="0"/>
                <a:cs typeface="Arial" panose="020B0604020202020204" pitchFamily="34" charset="0"/>
              </a:rPr>
              <a:t>Guérard</a:t>
            </a:r>
            <a:r>
              <a:rPr lang="en-US" sz="1100" b="0" i="0" u="none" strike="noStrike" kern="1200" dirty="0">
                <a:solidFill>
                  <a:schemeClr val="tx1"/>
                </a:solidFill>
                <a:effectLst/>
                <a:latin typeface="Arial" panose="020B0604020202020204" pitchFamily="34" charset="0"/>
                <a:cs typeface="Arial" panose="020B0604020202020204" pitchFamily="34" charset="0"/>
              </a:rPr>
              <a:t> and H.</a:t>
            </a:r>
            <a:r>
              <a:rPr lang="en-US" sz="1100" b="0" i="0" u="none" strike="noStrike" kern="1200" baseline="0" dirty="0">
                <a:solidFill>
                  <a:schemeClr val="tx1"/>
                </a:solidFill>
                <a:effectLst/>
                <a:latin typeface="Arial" panose="020B0604020202020204" pitchFamily="34" charset="0"/>
                <a:cs typeface="Arial" panose="020B0604020202020204" pitchFamily="34" charset="0"/>
              </a:rPr>
              <a:t>J. Johnstone, to transform landscape into a type of history painting. Tasmania, Australia’s only island state, represents one battlefield in our history </a:t>
            </a:r>
            <a:r>
              <a:rPr lang="mr-IN" sz="1100" b="0" i="0" u="none" strike="noStrike" kern="1200" baseline="0" dirty="0">
                <a:solidFill>
                  <a:schemeClr val="tx1"/>
                </a:solidFill>
                <a:effectLst/>
                <a:latin typeface="Arial" panose="020B0604020202020204" pitchFamily="34" charset="0"/>
              </a:rPr>
              <a:t>–</a:t>
            </a:r>
            <a:r>
              <a:rPr lang="en-US" sz="1100" b="0" i="0" u="none" strike="noStrike" kern="1200" baseline="0" dirty="0">
                <a:solidFill>
                  <a:schemeClr val="tx1"/>
                </a:solidFill>
                <a:effectLst/>
                <a:latin typeface="Arial" panose="020B0604020202020204" pitchFamily="34" charset="0"/>
                <a:cs typeface="Arial" panose="020B0604020202020204" pitchFamily="34" charset="0"/>
              </a:rPr>
              <a:t> one haunted by the relentless enactment of violence against Aboriginal people; the grubby land-grabbing imperialism (Forrest came to Australia to take up a land grant); and environmental threats, including those made late last century to the Franklin River (a tributary of the Gordon River, the subject of Forrest’s work). </a:t>
            </a:r>
          </a:p>
          <a:p>
            <a:endParaRPr lang="en-US" sz="1100" b="0" i="0" u="none" strike="noStrike" kern="1200" baseline="0" dirty="0">
              <a:solidFill>
                <a:schemeClr val="tx1"/>
              </a:solidFill>
              <a:effectLst/>
              <a:latin typeface="Arial" panose="020B0604020202020204" pitchFamily="34" charset="0"/>
              <a:cs typeface="Arial" panose="020B0604020202020204" pitchFamily="34" charset="0"/>
            </a:endParaRPr>
          </a:p>
          <a:p>
            <a:r>
              <a:rPr lang="en-US" sz="1100" b="0" i="0" u="none" strike="noStrike" kern="1200" baseline="0" dirty="0" err="1">
                <a:solidFill>
                  <a:schemeClr val="tx1"/>
                </a:solidFill>
                <a:effectLst/>
                <a:latin typeface="Arial" panose="020B0604020202020204" pitchFamily="34" charset="0"/>
                <a:cs typeface="Arial" panose="020B0604020202020204" pitchFamily="34" charset="0"/>
              </a:rPr>
              <a:t>Quilty</a:t>
            </a:r>
            <a:r>
              <a:rPr lang="en-US" sz="1100" b="0" i="0" u="none" strike="noStrike" kern="1200" baseline="0" dirty="0">
                <a:solidFill>
                  <a:schemeClr val="tx1"/>
                </a:solidFill>
                <a:effectLst/>
                <a:latin typeface="Arial" panose="020B0604020202020204" pitchFamily="34" charset="0"/>
                <a:cs typeface="Arial" panose="020B0604020202020204" pitchFamily="34" charset="0"/>
              </a:rPr>
              <a:t> has re-created a section of Forrest’s painting, loading his surfaces with impasto paint and then pressing the unpainted canvases directly onto the wet surfaces. This process, which is repeated many times, requires meticulous control, but also invites chance. Devised by Herman Rorschach in the early twentieth century as a method of psychological assessment, ‘</a:t>
            </a:r>
            <a:r>
              <a:rPr lang="en-US" sz="1100" b="0" i="0" u="none" strike="noStrike" kern="1200" baseline="0" dirty="0" err="1">
                <a:solidFill>
                  <a:schemeClr val="tx1"/>
                </a:solidFill>
                <a:effectLst/>
                <a:latin typeface="Arial" panose="020B0604020202020204" pitchFamily="34" charset="0"/>
                <a:cs typeface="Arial" panose="020B0604020202020204" pitchFamily="34" charset="0"/>
              </a:rPr>
              <a:t>Rorschacing</a:t>
            </a:r>
            <a:r>
              <a:rPr lang="en-US" sz="1100" b="0" i="0" u="none" strike="noStrike" kern="1200" baseline="0" dirty="0">
                <a:solidFill>
                  <a:schemeClr val="tx1"/>
                </a:solidFill>
                <a:effectLst/>
                <a:latin typeface="Arial" panose="020B0604020202020204" pitchFamily="34" charset="0"/>
                <a:cs typeface="Arial" panose="020B0604020202020204" pitchFamily="34" charset="0"/>
              </a:rPr>
              <a:t>’, in </a:t>
            </a:r>
            <a:r>
              <a:rPr lang="en-US" sz="1100" b="0" i="0" u="none" strike="noStrike" kern="1200" baseline="0" dirty="0" err="1">
                <a:solidFill>
                  <a:schemeClr val="tx1"/>
                </a:solidFill>
                <a:effectLst/>
                <a:latin typeface="Arial" panose="020B0604020202020204" pitchFamily="34" charset="0"/>
                <a:cs typeface="Arial" panose="020B0604020202020204" pitchFamily="34" charset="0"/>
              </a:rPr>
              <a:t>Quilty’s</a:t>
            </a:r>
            <a:r>
              <a:rPr lang="en-US" sz="1100" b="0" i="0" u="none" strike="noStrike" kern="1200" baseline="0" dirty="0">
                <a:solidFill>
                  <a:schemeClr val="tx1"/>
                </a:solidFill>
                <a:effectLst/>
                <a:latin typeface="Arial" panose="020B0604020202020204" pitchFamily="34" charset="0"/>
                <a:cs typeface="Arial" panose="020B0604020202020204" pitchFamily="34" charset="0"/>
              </a:rPr>
              <a:t> words “forces the viewer to see or </a:t>
            </a:r>
            <a:r>
              <a:rPr lang="en-US" sz="1100" b="0" i="0" u="none" strike="noStrike" kern="1200" baseline="0" dirty="0" err="1">
                <a:solidFill>
                  <a:schemeClr val="tx1"/>
                </a:solidFill>
                <a:effectLst/>
                <a:latin typeface="Arial" panose="020B0604020202020204" pitchFamily="34" charset="0"/>
                <a:cs typeface="Arial" panose="020B0604020202020204" pitchFamily="34" charset="0"/>
              </a:rPr>
              <a:t>recognise</a:t>
            </a:r>
            <a:r>
              <a:rPr lang="en-US" sz="1100" b="0" i="0" u="none" strike="noStrike" kern="1200" baseline="0" dirty="0">
                <a:solidFill>
                  <a:schemeClr val="tx1"/>
                </a:solidFill>
                <a:effectLst/>
                <a:latin typeface="Arial" panose="020B0604020202020204" pitchFamily="34" charset="0"/>
                <a:cs typeface="Arial" panose="020B0604020202020204" pitchFamily="34" charset="0"/>
              </a:rPr>
              <a:t> themselves in history in order to reassess our colonial past, a past that has a dark heart”.’ </a:t>
            </a:r>
          </a:p>
          <a:p>
            <a:r>
              <a:rPr lang="en-US" sz="1100" dirty="0">
                <a:latin typeface="Arial" panose="020B0604020202020204" pitchFamily="34" charset="0"/>
                <a:cs typeface="Arial" panose="020B0604020202020204" pitchFamily="34" charset="0"/>
              </a:rPr>
              <a:t>- Dr. Lisa Slade, Dark Heart Catalogue, AGSA, 2014</a:t>
            </a:r>
            <a:endParaRPr lang="en-US" sz="1100" b="0" i="0" u="none" strike="noStrike" kern="1200" baseline="0" dirty="0">
              <a:solidFill>
                <a:schemeClr val="tx1"/>
              </a:solidFill>
              <a:effectLst/>
              <a:latin typeface="Arial" panose="020B0604020202020204" pitchFamily="34" charset="0"/>
              <a:cs typeface="Arial" panose="020B0604020202020204" pitchFamily="34" charset="0"/>
            </a:endParaRPr>
          </a:p>
          <a:p>
            <a:endParaRPr lang="en-US"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E6C6DB5-2403-497C-B1EB-2FC92B52AE6A}" type="slidenum">
              <a:rPr lang="en-AU" smtClean="0"/>
              <a:t>14</a:t>
            </a:fld>
            <a:endParaRPr lang="en-AU"/>
          </a:p>
        </p:txBody>
      </p:sp>
      <p:sp>
        <p:nvSpPr>
          <p:cNvPr id="5" name="Notes Placeholder 2">
            <a:extLst>
              <a:ext uri="{FF2B5EF4-FFF2-40B4-BE49-F238E27FC236}">
                <a16:creationId xmlns:a16="http://schemas.microsoft.com/office/drawing/2014/main" id="{E435592F-499C-4549-96E7-12812D834095}"/>
              </a:ext>
            </a:extLst>
          </p:cNvPr>
          <p:cNvSpPr txBox="1">
            <a:spLocks/>
          </p:cNvSpPr>
          <p:nvPr/>
        </p:nvSpPr>
        <p:spPr>
          <a:xfrm>
            <a:off x="685800" y="7261664"/>
            <a:ext cx="5486400" cy="1009978"/>
          </a:xfrm>
          <a:prstGeom prst="rect">
            <a:avLst/>
          </a:prstGeom>
          <a:ln w="28575">
            <a:solidFill>
              <a:schemeClr val="tx1"/>
            </a:solidFill>
          </a:ln>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100" b="1" dirty="0">
                <a:latin typeface="Arial" panose="020B0604020202020204" pitchFamily="34" charset="0"/>
                <a:cs typeface="Arial" panose="020B0604020202020204" pitchFamily="34" charset="0"/>
              </a:rPr>
              <a:t>Making </a:t>
            </a:r>
          </a:p>
          <a:p>
            <a:pPr>
              <a:defRPr/>
            </a:pPr>
            <a:r>
              <a:rPr lang="en-US" sz="1100" i="1" dirty="0">
                <a:latin typeface="Arial" panose="020B0604020202020204" pitchFamily="34" charset="0"/>
                <a:cs typeface="Arial" panose="020B0604020202020204" pitchFamily="34" charset="0"/>
              </a:rPr>
              <a:t>The</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Island </a:t>
            </a:r>
            <a:r>
              <a:rPr lang="en-US" sz="1100" dirty="0">
                <a:latin typeface="Arial" panose="020B0604020202020204" pitchFamily="34" charset="0"/>
                <a:cs typeface="Arial" panose="020B0604020202020204" pitchFamily="34" charset="0"/>
              </a:rPr>
              <a:t>references Haughton Forrest’s late nineteenth-century painting of the Gordon River in Tasmania. </a:t>
            </a:r>
            <a:r>
              <a:rPr lang="en-GB" sz="1100" dirty="0">
                <a:latin typeface="Arial" panose="020B0604020202020204" pitchFamily="34" charset="0"/>
                <a:cs typeface="Arial" panose="020B0604020202020204" pitchFamily="34" charset="0"/>
              </a:rPr>
              <a:t>Investigate what life was like for Aboriginal people in Van Diemen’s Land prior to colonisation. How did life for Aboriginal people compare to other inhabitants? </a:t>
            </a:r>
          </a:p>
          <a:p>
            <a:endParaRPr lang="en-US" dirty="0"/>
          </a:p>
        </p:txBody>
      </p:sp>
    </p:spTree>
    <p:extLst>
      <p:ext uri="{BB962C8B-B14F-4D97-AF65-F5344CB8AC3E}">
        <p14:creationId xmlns:p14="http://schemas.microsoft.com/office/powerpoint/2010/main" val="18022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6213" y="688975"/>
            <a:ext cx="4114800" cy="3086100"/>
          </a:xfrm>
        </p:spPr>
      </p:sp>
      <p:sp>
        <p:nvSpPr>
          <p:cNvPr id="3" name="Notes Placeholder 2"/>
          <p:cNvSpPr>
            <a:spLocks noGrp="1"/>
          </p:cNvSpPr>
          <p:nvPr>
            <p:ph type="body" idx="1"/>
          </p:nvPr>
        </p:nvSpPr>
        <p:spPr>
          <a:xfrm>
            <a:off x="760413" y="3900960"/>
            <a:ext cx="5486400" cy="3027445"/>
          </a:xfrm>
        </p:spPr>
        <p:txBody>
          <a:bodyPr/>
          <a:lstStyle/>
          <a:p>
            <a:r>
              <a:rPr lang="en-US" sz="1100" b="1" i="0" dirty="0">
                <a:latin typeface="Arial" panose="020B0604020202020204" pitchFamily="34" charset="0"/>
                <a:cs typeface="Arial" panose="020B0604020202020204" pitchFamily="34" charset="0"/>
              </a:rPr>
              <a:t>About</a:t>
            </a:r>
            <a:r>
              <a:rPr lang="en-US" sz="1100" b="1" i="0" baseline="0" dirty="0">
                <a:latin typeface="Arial" panose="020B0604020202020204" pitchFamily="34" charset="0"/>
                <a:cs typeface="Arial" panose="020B0604020202020204" pitchFamily="34" charset="0"/>
              </a:rPr>
              <a:t> the work </a:t>
            </a:r>
          </a:p>
          <a:p>
            <a:r>
              <a:rPr lang="en-AU" sz="1100" dirty="0">
                <a:latin typeface="Arial" charset="0"/>
                <a:ea typeface="Arial" charset="0"/>
                <a:cs typeface="Arial" charset="0"/>
              </a:rPr>
              <a:t>‘In high school, </a:t>
            </a:r>
            <a:r>
              <a:rPr lang="en-AU" sz="1100" dirty="0" err="1">
                <a:latin typeface="Arial" charset="0"/>
                <a:ea typeface="Arial" charset="0"/>
                <a:cs typeface="Arial" charset="0"/>
              </a:rPr>
              <a:t>Quilty</a:t>
            </a:r>
            <a:r>
              <a:rPr lang="en-AU" sz="1100" dirty="0">
                <a:latin typeface="Arial" charset="0"/>
                <a:ea typeface="Arial" charset="0"/>
                <a:cs typeface="Arial" charset="0"/>
              </a:rPr>
              <a:t> received a book on Australian landscape painting as an art prize. The book included a reproduction of </a:t>
            </a:r>
            <a:r>
              <a:rPr lang="en-AU" sz="1100" i="1" dirty="0">
                <a:latin typeface="Arial" charset="0"/>
                <a:ea typeface="Arial" charset="0"/>
                <a:cs typeface="Arial" charset="0"/>
              </a:rPr>
              <a:t>Evening Shadows, Backwater of the Murray, South Australia</a:t>
            </a:r>
            <a:r>
              <a:rPr lang="en-AU" sz="1100" dirty="0">
                <a:latin typeface="Arial" charset="0"/>
                <a:ea typeface="Arial" charset="0"/>
                <a:cs typeface="Arial" charset="0"/>
              </a:rPr>
              <a:t>, painted in London in 1880 by H.J. Johnstone. </a:t>
            </a:r>
            <a:r>
              <a:rPr lang="en-AU" sz="1100" dirty="0" err="1">
                <a:latin typeface="Arial" charset="0"/>
                <a:ea typeface="Arial" charset="0"/>
                <a:cs typeface="Arial" charset="0"/>
              </a:rPr>
              <a:t>Quilty</a:t>
            </a:r>
            <a:r>
              <a:rPr lang="en-AU" sz="1100" dirty="0">
                <a:latin typeface="Arial" charset="0"/>
                <a:ea typeface="Arial" charset="0"/>
                <a:cs typeface="Arial" charset="0"/>
              </a:rPr>
              <a:t> recalls being seduced by the painting’s romanticism yet troubled by the accompanying interpretation of the painting offered in the book.</a:t>
            </a:r>
          </a:p>
          <a:p>
            <a:endParaRPr lang="en-AU" sz="1100" dirty="0">
              <a:latin typeface="Arial" charset="0"/>
              <a:ea typeface="Arial" charset="0"/>
              <a:cs typeface="Arial" charset="0"/>
            </a:endParaRPr>
          </a:p>
          <a:p>
            <a:pPr>
              <a:defRPr/>
            </a:pPr>
            <a:r>
              <a:rPr lang="en-AU" sz="1100" dirty="0">
                <a:latin typeface="Arial" charset="0"/>
                <a:ea typeface="Arial" charset="0"/>
                <a:cs typeface="Arial" charset="0"/>
              </a:rPr>
              <a:t>More than 130 years on, </a:t>
            </a:r>
            <a:r>
              <a:rPr lang="en-AU" sz="1100" dirty="0" err="1">
                <a:latin typeface="Arial" charset="0"/>
                <a:ea typeface="Arial" charset="0"/>
                <a:cs typeface="Arial" charset="0"/>
              </a:rPr>
              <a:t>Quilty</a:t>
            </a:r>
            <a:r>
              <a:rPr lang="en-AU" sz="1100" dirty="0">
                <a:latin typeface="Arial" charset="0"/>
                <a:ea typeface="Arial" charset="0"/>
                <a:cs typeface="Arial" charset="0"/>
              </a:rPr>
              <a:t> created </a:t>
            </a:r>
            <a:r>
              <a:rPr lang="en-AU" sz="1100" i="1" dirty="0">
                <a:latin typeface="Arial" charset="0"/>
                <a:ea typeface="Arial" charset="0"/>
                <a:cs typeface="Arial" charset="0"/>
              </a:rPr>
              <a:t>Evening shadows, Rorschach after Johnstone </a:t>
            </a:r>
            <a:r>
              <a:rPr lang="en-AU" sz="1100" dirty="0">
                <a:latin typeface="Arial" charset="0"/>
                <a:ea typeface="Arial" charset="0"/>
                <a:cs typeface="Arial" charset="0"/>
              </a:rPr>
              <a:t>(2012) </a:t>
            </a:r>
            <a:r>
              <a:rPr lang="en-US" sz="1100" dirty="0">
                <a:latin typeface="Arial" charset="0"/>
                <a:ea typeface="Arial" charset="0"/>
                <a:cs typeface="Arial" charset="0"/>
              </a:rPr>
              <a:t>in his hallmark Rorschach style. </a:t>
            </a:r>
            <a:r>
              <a:rPr lang="en-AU" sz="1100" dirty="0">
                <a:latin typeface="Arial" charset="0"/>
                <a:ea typeface="Arial" charset="0"/>
                <a:cs typeface="Arial" charset="0"/>
              </a:rPr>
              <a:t>This technique is also one that was prized by the Surrealists – a version of their much-loved decalcomania, a technique of chance that invited free association and creative delirium. </a:t>
            </a:r>
          </a:p>
          <a:p>
            <a:pPr>
              <a:defRPr/>
            </a:pPr>
            <a:endParaRPr lang="en-AU" sz="1100" dirty="0">
              <a:latin typeface="Arial" charset="0"/>
              <a:ea typeface="Arial" charset="0"/>
              <a:cs typeface="Arial" charset="0"/>
            </a:endParaRPr>
          </a:p>
          <a:p>
            <a:pPr>
              <a:defRPr/>
            </a:pPr>
            <a:r>
              <a:rPr lang="en-AU" sz="1100" dirty="0" err="1">
                <a:latin typeface="Arial" charset="0"/>
                <a:ea typeface="Arial" charset="0"/>
                <a:cs typeface="Arial" charset="0"/>
              </a:rPr>
              <a:t>Quilty</a:t>
            </a:r>
            <a:r>
              <a:rPr lang="en-AU" sz="1100" dirty="0">
                <a:latin typeface="Arial" charset="0"/>
                <a:ea typeface="Arial" charset="0"/>
                <a:cs typeface="Arial" charset="0"/>
              </a:rPr>
              <a:t> loads the canvas with impasto oil paint, only to destroy the paint surface by pressing a second unpainted canvas directly onto the first. Chance intervenes in creating accidents and abstractions that invite the viewer to reflect on their own perceptions, desires and experiences’.</a:t>
            </a:r>
          </a:p>
          <a:p>
            <a:pPr>
              <a:defRPr/>
            </a:pPr>
            <a:r>
              <a:rPr lang="en-AU" sz="1100" dirty="0">
                <a:latin typeface="Arial" charset="0"/>
                <a:ea typeface="Arial" charset="0"/>
                <a:cs typeface="Arial" charset="0"/>
              </a:rPr>
              <a:t>-</a:t>
            </a:r>
            <a:r>
              <a:rPr lang="en-AU" sz="1100" dirty="0" err="1">
                <a:latin typeface="Arial" charset="0"/>
                <a:ea typeface="Arial" charset="0"/>
                <a:cs typeface="Arial" charset="0"/>
              </a:rPr>
              <a:t>Dr.</a:t>
            </a:r>
            <a:r>
              <a:rPr lang="en-AU" sz="1100" dirty="0">
                <a:latin typeface="Arial" charset="0"/>
                <a:ea typeface="Arial" charset="0"/>
                <a:cs typeface="Arial" charset="0"/>
              </a:rPr>
              <a:t> Lisa Slade, 2019</a:t>
            </a:r>
            <a:endParaRPr lang="en-GB" sz="1100" dirty="0">
              <a:latin typeface="Arial" charset="0"/>
              <a:ea typeface="Arial" charset="0"/>
              <a:cs typeface="Arial" charset="0"/>
            </a:endParaRPr>
          </a:p>
          <a:p>
            <a:endParaRPr lang="en-US" b="0" i="0" baseline="0" dirty="0"/>
          </a:p>
          <a:p>
            <a:endParaRPr lang="en-US" b="0" i="0" dirty="0"/>
          </a:p>
        </p:txBody>
      </p:sp>
      <p:sp>
        <p:nvSpPr>
          <p:cNvPr id="4" name="Slide Number Placeholder 3"/>
          <p:cNvSpPr>
            <a:spLocks noGrp="1"/>
          </p:cNvSpPr>
          <p:nvPr>
            <p:ph type="sldNum" sz="quarter" idx="10"/>
          </p:nvPr>
        </p:nvSpPr>
        <p:spPr/>
        <p:txBody>
          <a:bodyPr/>
          <a:lstStyle/>
          <a:p>
            <a:fld id="{0E6C6DB5-2403-497C-B1EB-2FC92B52AE6A}" type="slidenum">
              <a:rPr lang="en-AU" smtClean="0"/>
              <a:t>15</a:t>
            </a:fld>
            <a:endParaRPr lang="en-AU"/>
          </a:p>
        </p:txBody>
      </p:sp>
      <p:sp>
        <p:nvSpPr>
          <p:cNvPr id="5" name="Notes Placeholder 2">
            <a:extLst>
              <a:ext uri="{FF2B5EF4-FFF2-40B4-BE49-F238E27FC236}">
                <a16:creationId xmlns:a16="http://schemas.microsoft.com/office/drawing/2014/main" id="{D87A6D56-40B2-4B2B-90D5-49568BD36A9B}"/>
              </a:ext>
            </a:extLst>
          </p:cNvPr>
          <p:cNvSpPr txBox="1">
            <a:spLocks/>
          </p:cNvSpPr>
          <p:nvPr/>
        </p:nvSpPr>
        <p:spPr>
          <a:xfrm>
            <a:off x="760413" y="7178680"/>
            <a:ext cx="5486400" cy="730086"/>
          </a:xfrm>
          <a:prstGeom prst="rect">
            <a:avLst/>
          </a:prstGeom>
          <a:ln w="28575">
            <a:solidFill>
              <a:schemeClr val="tx1"/>
            </a:solidFill>
          </a:ln>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100" b="1" dirty="0">
                <a:latin typeface="Arial" panose="020B0604020202020204" pitchFamily="34" charset="0"/>
                <a:cs typeface="Arial" panose="020B0604020202020204" pitchFamily="34" charset="0"/>
              </a:rPr>
              <a:t>Responding </a:t>
            </a:r>
          </a:p>
          <a:p>
            <a:pPr>
              <a:defRPr/>
            </a:pPr>
            <a:r>
              <a:rPr lang="en-AU" sz="1100" dirty="0">
                <a:latin typeface="Arial" panose="020B0604020202020204" pitchFamily="34" charset="0"/>
                <a:cs typeface="Arial" panose="020B0604020202020204" pitchFamily="34" charset="0"/>
              </a:rPr>
              <a:t>After visiting the </a:t>
            </a:r>
            <a:r>
              <a:rPr lang="en-AU" sz="1100" i="1" dirty="0" err="1">
                <a:latin typeface="Arial" panose="020B0604020202020204" pitchFamily="34" charset="0"/>
                <a:cs typeface="Arial" panose="020B0604020202020204" pitchFamily="34" charset="0"/>
              </a:rPr>
              <a:t>Quilty</a:t>
            </a:r>
            <a:r>
              <a:rPr lang="en-AU" sz="1100" i="1" dirty="0">
                <a:latin typeface="Arial" panose="020B0604020202020204" pitchFamily="34" charset="0"/>
                <a:cs typeface="Arial" panose="020B0604020202020204" pitchFamily="34" charset="0"/>
              </a:rPr>
              <a:t> exhibition </a:t>
            </a:r>
            <a:r>
              <a:rPr lang="en-AU" sz="1100" dirty="0">
                <a:latin typeface="Arial" panose="020B0604020202020204" pitchFamily="34" charset="0"/>
                <a:cs typeface="Arial" panose="020B0604020202020204" pitchFamily="34" charset="0"/>
              </a:rPr>
              <a:t>take a walk through the permanent collection. Select another work of art to pair with one by </a:t>
            </a:r>
            <a:r>
              <a:rPr lang="en-AU" sz="1100" dirty="0" err="1">
                <a:latin typeface="Arial" panose="020B0604020202020204" pitchFamily="34" charset="0"/>
                <a:cs typeface="Arial" panose="020B0604020202020204" pitchFamily="34" charset="0"/>
              </a:rPr>
              <a:t>Quilty</a:t>
            </a:r>
            <a:r>
              <a:rPr lang="en-AU" sz="1100" dirty="0">
                <a:latin typeface="Arial" panose="020B0604020202020204" pitchFamily="34" charset="0"/>
                <a:cs typeface="Arial" panose="020B0604020202020204" pitchFamily="34" charset="0"/>
              </a:rPr>
              <a:t>. Why did you make this selection? </a:t>
            </a:r>
            <a:endParaRPr lang="en-GB" sz="11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438547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492125"/>
            <a:ext cx="4114800" cy="3086100"/>
          </a:xfrm>
        </p:spPr>
      </p:sp>
      <p:sp>
        <p:nvSpPr>
          <p:cNvPr id="3" name="Notes Placeholder 2"/>
          <p:cNvSpPr>
            <a:spLocks noGrp="1"/>
          </p:cNvSpPr>
          <p:nvPr>
            <p:ph type="body" idx="1"/>
          </p:nvPr>
        </p:nvSpPr>
        <p:spPr>
          <a:xfrm>
            <a:off x="769882" y="3745076"/>
            <a:ext cx="5486400" cy="3229960"/>
          </a:xfrm>
        </p:spPr>
        <p:txBody>
          <a:bodyPr/>
          <a:lstStyle/>
          <a:p>
            <a:r>
              <a:rPr lang="en-US" sz="1100" b="1" i="0" u="none" strike="noStrike" kern="1200" dirty="0">
                <a:solidFill>
                  <a:schemeClr val="tx1"/>
                </a:solidFill>
                <a:effectLst/>
                <a:latin typeface="Arial" panose="020B0604020202020204" pitchFamily="34" charset="0"/>
                <a:cs typeface="Arial" panose="020B0604020202020204" pitchFamily="34" charset="0"/>
              </a:rPr>
              <a:t>About</a:t>
            </a:r>
            <a:r>
              <a:rPr lang="en-US" sz="1100" b="1" i="0" u="none" strike="noStrike" kern="1200" baseline="0" dirty="0">
                <a:solidFill>
                  <a:schemeClr val="tx1"/>
                </a:solidFill>
                <a:effectLst/>
                <a:latin typeface="Arial" panose="020B0604020202020204" pitchFamily="34" charset="0"/>
                <a:cs typeface="Arial" panose="020B0604020202020204" pitchFamily="34" charset="0"/>
              </a:rPr>
              <a:t> the work</a:t>
            </a:r>
            <a:br>
              <a:rPr lang="en-US" sz="1100" b="0" i="0" u="none" strike="noStrike" kern="1200" baseline="0" dirty="0">
                <a:solidFill>
                  <a:schemeClr val="tx1"/>
                </a:solidFill>
                <a:effectLst/>
                <a:latin typeface="Arial" panose="020B0604020202020204" pitchFamily="34" charset="0"/>
                <a:cs typeface="Arial" panose="020B0604020202020204" pitchFamily="34" charset="0"/>
              </a:rPr>
            </a:br>
            <a:r>
              <a:rPr lang="en-US" sz="1100" b="0" i="0" u="none" strike="noStrike" kern="1200" baseline="0" dirty="0">
                <a:solidFill>
                  <a:schemeClr val="tx1"/>
                </a:solidFill>
                <a:effectLst/>
                <a:latin typeface="Arial" panose="020B0604020202020204" pitchFamily="34" charset="0"/>
                <a:cs typeface="Arial" panose="020B0604020202020204" pitchFamily="34" charset="0"/>
              </a:rPr>
              <a:t>‘</a:t>
            </a:r>
            <a:r>
              <a:rPr lang="en-GB" sz="1100" i="1" dirty="0">
                <a:latin typeface="Arial" charset="0"/>
                <a:ea typeface="Arial" charset="0"/>
                <a:cs typeface="Arial" charset="0"/>
              </a:rPr>
              <a:t>Fairy Bower Rorschach</a:t>
            </a:r>
            <a:r>
              <a:rPr lang="en-GB" sz="1100" dirty="0">
                <a:latin typeface="Arial" charset="0"/>
                <a:ea typeface="Arial" charset="0"/>
                <a:cs typeface="Arial" charset="0"/>
              </a:rPr>
              <a:t> (2012) was made after </a:t>
            </a:r>
            <a:r>
              <a:rPr lang="en-GB" sz="1100" dirty="0" err="1">
                <a:latin typeface="Arial" charset="0"/>
                <a:ea typeface="Arial" charset="0"/>
                <a:cs typeface="Arial" charset="0"/>
              </a:rPr>
              <a:t>Quilty</a:t>
            </a:r>
            <a:r>
              <a:rPr lang="en-GB" sz="1100" dirty="0">
                <a:latin typeface="Arial" charset="0"/>
                <a:ea typeface="Arial" charset="0"/>
                <a:cs typeface="Arial" charset="0"/>
              </a:rPr>
              <a:t> discovered the violent history of an idyllic picnic spot on </a:t>
            </a:r>
            <a:r>
              <a:rPr lang="en-GB" sz="1100" dirty="0" err="1">
                <a:latin typeface="Arial" charset="0"/>
                <a:ea typeface="Arial" charset="0"/>
                <a:cs typeface="Arial" charset="0"/>
              </a:rPr>
              <a:t>Gundungarra</a:t>
            </a:r>
            <a:r>
              <a:rPr lang="en-GB" sz="1100" dirty="0">
                <a:latin typeface="Arial" charset="0"/>
                <a:ea typeface="Arial" charset="0"/>
                <a:cs typeface="Arial" charset="0"/>
              </a:rPr>
              <a:t> country not far from his home, where in 1834 Aboriginal women and children were </a:t>
            </a:r>
            <a:r>
              <a:rPr lang="en-AU" sz="1100" dirty="0">
                <a:latin typeface="Arial" charset="0"/>
                <a:ea typeface="Arial" charset="0"/>
                <a:cs typeface="Arial" charset="0"/>
              </a:rPr>
              <a:t>reputedly</a:t>
            </a:r>
            <a:r>
              <a:rPr lang="en-AU" sz="1100" dirty="0"/>
              <a:t> </a:t>
            </a:r>
            <a:r>
              <a:rPr lang="en-GB" sz="1100" dirty="0">
                <a:latin typeface="Arial" charset="0"/>
                <a:ea typeface="Arial" charset="0"/>
                <a:cs typeface="Arial" charset="0"/>
              </a:rPr>
              <a:t>massacred. </a:t>
            </a:r>
            <a:r>
              <a:rPr lang="en-AU" sz="1100" i="1" dirty="0">
                <a:latin typeface="Arial" charset="0"/>
                <a:ea typeface="Arial" charset="0"/>
                <a:cs typeface="Arial" charset="0"/>
              </a:rPr>
              <a:t>Fairy Bower Rorschach </a:t>
            </a:r>
            <a:r>
              <a:rPr lang="en-AU" sz="1100" dirty="0">
                <a:latin typeface="Arial" charset="0"/>
                <a:ea typeface="Arial" charset="0"/>
                <a:cs typeface="Arial" charset="0"/>
              </a:rPr>
              <a:t>performs the double act of delusion whereby at face value a picturesque landscape, complete with waterfall, is presented but a darker story the painting’s central grotto.  </a:t>
            </a:r>
            <a:endParaRPr lang="en-GB" sz="1100" dirty="0">
              <a:latin typeface="Arial" charset="0"/>
              <a:ea typeface="Arial" charset="0"/>
              <a:cs typeface="Arial" charset="0"/>
            </a:endParaRPr>
          </a:p>
          <a:p>
            <a:endParaRPr lang="en-US" sz="1100" b="0" i="0" u="none" strike="noStrike" kern="1200" dirty="0">
              <a:solidFill>
                <a:schemeClr val="tx1"/>
              </a:solidFill>
              <a:effectLst/>
              <a:latin typeface="Arial" panose="020B0604020202020204" pitchFamily="34" charset="0"/>
              <a:cs typeface="Arial" panose="020B0604020202020204" pitchFamily="34" charset="0"/>
            </a:endParaRPr>
          </a:p>
          <a:p>
            <a:r>
              <a:rPr lang="en-US" sz="1100" b="0" i="0" u="none" strike="noStrike" kern="1200" dirty="0">
                <a:solidFill>
                  <a:schemeClr val="tx1"/>
                </a:solidFill>
                <a:effectLst/>
                <a:latin typeface="Arial" panose="020B0604020202020204" pitchFamily="34" charset="0"/>
                <a:cs typeface="Arial" panose="020B0604020202020204" pitchFamily="34" charset="0"/>
              </a:rPr>
              <a:t>The damaged and mirrored image is of a waterfall at </a:t>
            </a:r>
            <a:r>
              <a:rPr lang="en-US" sz="1100" b="0" i="0" u="none" strike="noStrike" kern="1200" dirty="0" err="1">
                <a:solidFill>
                  <a:schemeClr val="tx1"/>
                </a:solidFill>
                <a:effectLst/>
                <a:latin typeface="Arial" panose="020B0604020202020204" pitchFamily="34" charset="0"/>
                <a:cs typeface="Arial" panose="020B0604020202020204" pitchFamily="34" charset="0"/>
              </a:rPr>
              <a:t>Bundanoon</a:t>
            </a:r>
            <a:r>
              <a:rPr lang="en-US" sz="1100" b="0" i="0" u="none" strike="noStrike" kern="1200" dirty="0">
                <a:solidFill>
                  <a:schemeClr val="tx1"/>
                </a:solidFill>
                <a:effectLst/>
                <a:latin typeface="Arial" panose="020B0604020202020204" pitchFamily="34" charset="0"/>
                <a:cs typeface="Arial" panose="020B0604020202020204" pitchFamily="34" charset="0"/>
              </a:rPr>
              <a:t> in the Southern Highlands of New South Wales near where </a:t>
            </a:r>
            <a:r>
              <a:rPr lang="en-US" sz="1100" b="0" i="0" u="none" strike="noStrike" kern="1200" dirty="0" err="1">
                <a:solidFill>
                  <a:schemeClr val="tx1"/>
                </a:solidFill>
                <a:effectLst/>
                <a:latin typeface="Arial" panose="020B0604020202020204" pitchFamily="34" charset="0"/>
                <a:cs typeface="Arial" panose="020B0604020202020204" pitchFamily="34" charset="0"/>
              </a:rPr>
              <a:t>Quilty</a:t>
            </a:r>
            <a:r>
              <a:rPr lang="en-US" sz="1100" b="0" i="0" u="none" strike="noStrike" kern="1200" dirty="0">
                <a:solidFill>
                  <a:schemeClr val="tx1"/>
                </a:solidFill>
                <a:effectLst/>
                <a:latin typeface="Arial" panose="020B0604020202020204" pitchFamily="34" charset="0"/>
                <a:cs typeface="Arial" panose="020B0604020202020204" pitchFamily="34" charset="0"/>
              </a:rPr>
              <a:t> lives and works. Fairy Bower Falls is an idyllic and spectacular destination for tourists and locals. Photographs from the mid 19th century depict the full colonial </a:t>
            </a:r>
            <a:r>
              <a:rPr lang="en-US" sz="1100" b="0" i="0" u="none" strike="noStrike" kern="1200" dirty="0" err="1">
                <a:solidFill>
                  <a:schemeClr val="tx1"/>
                </a:solidFill>
                <a:effectLst/>
                <a:latin typeface="Arial" panose="020B0604020202020204" pitchFamily="34" charset="0"/>
                <a:cs typeface="Arial" panose="020B0604020202020204" pitchFamily="34" charset="0"/>
              </a:rPr>
              <a:t>splendour</a:t>
            </a:r>
            <a:r>
              <a:rPr lang="en-US" sz="1100" b="0" i="0" u="none" strike="noStrike" kern="1200" dirty="0">
                <a:solidFill>
                  <a:schemeClr val="tx1"/>
                </a:solidFill>
                <a:effectLst/>
                <a:latin typeface="Arial" panose="020B0604020202020204" pitchFamily="34" charset="0"/>
                <a:cs typeface="Arial" panose="020B0604020202020204" pitchFamily="34" charset="0"/>
              </a:rPr>
              <a:t> of women with parasols and men in top hats at the foot of the falls.</a:t>
            </a:r>
          </a:p>
          <a:p>
            <a:endParaRPr lang="en-US" sz="1100" b="0" i="0" u="none" strike="noStrike" kern="1200" dirty="0">
              <a:solidFill>
                <a:schemeClr val="tx1"/>
              </a:solidFill>
              <a:effectLst/>
              <a:latin typeface="Arial" panose="020B0604020202020204" pitchFamily="34" charset="0"/>
              <a:cs typeface="Arial" panose="020B0604020202020204" pitchFamily="34" charset="0"/>
            </a:endParaRPr>
          </a:p>
          <a:p>
            <a:r>
              <a:rPr lang="en-US" sz="1100" b="0" i="0" u="none" strike="noStrike" kern="1200" dirty="0">
                <a:solidFill>
                  <a:schemeClr val="tx1"/>
                </a:solidFill>
                <a:effectLst/>
                <a:latin typeface="Arial" panose="020B0604020202020204" pitchFamily="34" charset="0"/>
                <a:cs typeface="Arial" panose="020B0604020202020204" pitchFamily="34" charset="0"/>
              </a:rPr>
              <a:t>By </a:t>
            </a:r>
            <a:r>
              <a:rPr lang="en-US" sz="1100" b="0" i="0" u="none" strike="noStrike" kern="1200" dirty="0" err="1">
                <a:solidFill>
                  <a:schemeClr val="tx1"/>
                </a:solidFill>
                <a:effectLst/>
                <a:latin typeface="Arial" panose="020B0604020202020204" pitchFamily="34" charset="0"/>
                <a:cs typeface="Arial" panose="020B0604020202020204" pitchFamily="34" charset="0"/>
              </a:rPr>
              <a:t>Rorschaching</a:t>
            </a:r>
            <a:r>
              <a:rPr lang="en-US" sz="1100" b="0" i="0" u="none" strike="noStrike" kern="1200" dirty="0">
                <a:solidFill>
                  <a:schemeClr val="tx1"/>
                </a:solidFill>
                <a:effectLst/>
                <a:latin typeface="Arial" panose="020B0604020202020204" pitchFamily="34" charset="0"/>
                <a:cs typeface="Arial" panose="020B0604020202020204" pitchFamily="34" charset="0"/>
              </a:rPr>
              <a:t> this image of such a precarious site </a:t>
            </a:r>
            <a:r>
              <a:rPr lang="en-US" sz="1100" b="0" i="0" u="none" strike="noStrike" kern="1200" dirty="0" err="1">
                <a:solidFill>
                  <a:schemeClr val="tx1"/>
                </a:solidFill>
                <a:effectLst/>
                <a:latin typeface="Arial" panose="020B0604020202020204" pitchFamily="34" charset="0"/>
                <a:cs typeface="Arial" panose="020B0604020202020204" pitchFamily="34" charset="0"/>
              </a:rPr>
              <a:t>Quilty</a:t>
            </a:r>
            <a:r>
              <a:rPr lang="en-US" sz="1100" b="0" i="0" u="none" strike="noStrike" kern="1200" dirty="0">
                <a:solidFill>
                  <a:schemeClr val="tx1"/>
                </a:solidFill>
                <a:effectLst/>
                <a:latin typeface="Arial" panose="020B0604020202020204" pitchFamily="34" charset="0"/>
                <a:cs typeface="Arial" panose="020B0604020202020204" pitchFamily="34" charset="0"/>
              </a:rPr>
              <a:t> asks the viewer to reconsider their conception of this landscape as a place of idyllic beauty. The duplication and damage of the image echoes the disturbing and violent history this site may have witnessed’. </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dirty="0">
                <a:solidFill>
                  <a:schemeClr val="tx1"/>
                </a:solidFill>
                <a:effectLst/>
                <a:latin typeface="Arial" panose="020B0604020202020204" pitchFamily="34" charset="0"/>
                <a:cs typeface="Arial" panose="020B0604020202020204" pitchFamily="34" charset="0"/>
              </a:rPr>
              <a:t>- Art Gallery of New South Wales </a:t>
            </a:r>
          </a:p>
          <a:p>
            <a:br>
              <a:rPr lang="en-AU" sz="1200" kern="1200" dirty="0">
                <a:solidFill>
                  <a:schemeClr val="tx1"/>
                </a:solidFill>
                <a:effectLst/>
                <a:latin typeface="+mn-lt"/>
                <a:ea typeface="+mn-ea"/>
                <a:cs typeface="+mn-cs"/>
              </a:rPr>
            </a:br>
            <a:endParaRPr lang="en-US" sz="11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E6C6DB5-2403-497C-B1EB-2FC92B52AE6A}" type="slidenum">
              <a:rPr lang="en-AU" smtClean="0"/>
              <a:t>16</a:t>
            </a:fld>
            <a:endParaRPr lang="en-AU"/>
          </a:p>
        </p:txBody>
      </p:sp>
      <p:sp>
        <p:nvSpPr>
          <p:cNvPr id="5" name="Notes Placeholder 2">
            <a:extLst>
              <a:ext uri="{FF2B5EF4-FFF2-40B4-BE49-F238E27FC236}">
                <a16:creationId xmlns:a16="http://schemas.microsoft.com/office/drawing/2014/main" id="{5B8149E0-F219-46FC-AC12-925909F6235E}"/>
              </a:ext>
            </a:extLst>
          </p:cNvPr>
          <p:cNvSpPr txBox="1">
            <a:spLocks/>
          </p:cNvSpPr>
          <p:nvPr/>
        </p:nvSpPr>
        <p:spPr>
          <a:xfrm>
            <a:off x="769882" y="6979255"/>
            <a:ext cx="5486400" cy="1063243"/>
          </a:xfrm>
          <a:prstGeom prst="rect">
            <a:avLst/>
          </a:prstGeom>
          <a:ln w="28575">
            <a:solidFill>
              <a:schemeClr val="tx1"/>
            </a:solidFill>
          </a:ln>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100" b="1" dirty="0">
                <a:latin typeface="Arial" panose="020B0604020202020204" pitchFamily="34" charset="0"/>
                <a:cs typeface="Arial" panose="020B0604020202020204" pitchFamily="34" charset="0"/>
              </a:rPr>
              <a:t>Making </a:t>
            </a:r>
          </a:p>
          <a:p>
            <a:r>
              <a:rPr lang="en-US" sz="1100" dirty="0">
                <a:latin typeface="Arial" panose="020B0604020202020204" pitchFamily="34" charset="0"/>
                <a:cs typeface="Arial" panose="020B0604020202020204" pitchFamily="34" charset="0"/>
              </a:rPr>
              <a:t>Fairy Bower Falls is the site of a massacre of Aboriginal people in New South Wales in the early nineteenth century. L</a:t>
            </a:r>
            <a:r>
              <a:rPr lang="en-GB" sz="1100" dirty="0" err="1">
                <a:latin typeface="Arial" panose="020B0604020202020204" pitchFamily="34" charset="0"/>
                <a:cs typeface="Arial" panose="020B0604020202020204" pitchFamily="34" charset="0"/>
              </a:rPr>
              <a:t>ook</a:t>
            </a:r>
            <a:r>
              <a:rPr lang="en-GB" sz="1100" dirty="0">
                <a:latin typeface="Arial" panose="020B0604020202020204" pitchFamily="34" charset="0"/>
                <a:cs typeface="Arial" panose="020B0604020202020204" pitchFamily="34" charset="0"/>
              </a:rPr>
              <a:t> at the Colonial Frontier Massacres map collated by the University of Newcastle. Select an event and write a newspaper article about this incident. </a:t>
            </a:r>
          </a:p>
          <a:p>
            <a:br>
              <a:rPr lang="en-AU" dirty="0"/>
            </a:br>
            <a:endParaRPr lang="en-US" sz="1100" dirty="0"/>
          </a:p>
          <a:p>
            <a:endParaRPr lang="en-US" dirty="0"/>
          </a:p>
        </p:txBody>
      </p:sp>
    </p:spTree>
    <p:extLst>
      <p:ext uri="{BB962C8B-B14F-4D97-AF65-F5344CB8AC3E}">
        <p14:creationId xmlns:p14="http://schemas.microsoft.com/office/powerpoint/2010/main" val="1239787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849313"/>
            <a:ext cx="4114800" cy="3086100"/>
          </a:xfrm>
        </p:spPr>
      </p:sp>
      <p:sp>
        <p:nvSpPr>
          <p:cNvPr id="3" name="Notes Placeholder 2"/>
          <p:cNvSpPr>
            <a:spLocks noGrp="1"/>
          </p:cNvSpPr>
          <p:nvPr>
            <p:ph type="body" idx="1"/>
          </p:nvPr>
        </p:nvSpPr>
        <p:spPr>
          <a:xfrm>
            <a:off x="685800" y="4400550"/>
            <a:ext cx="5486400" cy="1464222"/>
          </a:xfrm>
          <a:ln w="28575">
            <a:solidFill>
              <a:schemeClr val="tx1"/>
            </a:solidFill>
          </a:ln>
        </p:spPr>
        <p:txBody>
          <a:bodyPr/>
          <a:lstStyle/>
          <a:p>
            <a:r>
              <a:rPr lang="en-US" sz="1100" b="1" dirty="0">
                <a:latin typeface="Arial" panose="020B0604020202020204" pitchFamily="34" charset="0"/>
                <a:cs typeface="Arial" panose="020B0604020202020204" pitchFamily="34" charset="0"/>
              </a:rPr>
              <a:t>Responding </a:t>
            </a:r>
          </a:p>
          <a:p>
            <a:pPr marL="0" marR="0" indent="0" algn="l" defTabSz="914400" rtl="0" eaLnBrk="1" fontAlgn="auto" latinLnBrk="0" hangingPunct="1">
              <a:lnSpc>
                <a:spcPct val="100000"/>
              </a:lnSpc>
              <a:spcBef>
                <a:spcPts val="0"/>
              </a:spcBef>
              <a:spcAft>
                <a:spcPts val="0"/>
              </a:spcAft>
              <a:buClrTx/>
              <a:buSzTx/>
              <a:buFontTx/>
              <a:buNone/>
              <a:tabLst/>
              <a:defRPr/>
            </a:pPr>
            <a:r>
              <a:rPr lang="en-AU" sz="1100" kern="1200" dirty="0">
                <a:solidFill>
                  <a:schemeClr val="tx1"/>
                </a:solidFill>
                <a:effectLst/>
                <a:latin typeface="Arial" panose="020B0604020202020204" pitchFamily="34" charset="0"/>
                <a:cs typeface="Arial" panose="020B0604020202020204" pitchFamily="34" charset="0"/>
              </a:rPr>
              <a:t>In 2018 Ben </a:t>
            </a:r>
            <a:r>
              <a:rPr lang="en-AU" sz="1100" kern="1200" dirty="0" err="1">
                <a:solidFill>
                  <a:schemeClr val="tx1"/>
                </a:solidFill>
                <a:effectLst/>
                <a:latin typeface="Arial" panose="020B0604020202020204" pitchFamily="34" charset="0"/>
                <a:cs typeface="Arial" panose="020B0604020202020204" pitchFamily="34" charset="0"/>
              </a:rPr>
              <a:t>Quilty</a:t>
            </a:r>
            <a:r>
              <a:rPr lang="en-AU" sz="1100" kern="1200" dirty="0">
                <a:solidFill>
                  <a:schemeClr val="tx1"/>
                </a:solidFill>
                <a:effectLst/>
                <a:latin typeface="Arial" panose="020B0604020202020204" pitchFamily="34" charset="0"/>
                <a:cs typeface="Arial" panose="020B0604020202020204" pitchFamily="34" charset="0"/>
              </a:rPr>
              <a:t> released a book called </a:t>
            </a:r>
            <a:r>
              <a:rPr lang="en-AU" sz="1100" i="1" kern="1200" dirty="0">
                <a:solidFill>
                  <a:schemeClr val="tx1"/>
                </a:solidFill>
                <a:effectLst/>
                <a:latin typeface="Arial" panose="020B0604020202020204" pitchFamily="34" charset="0"/>
                <a:cs typeface="Arial" panose="020B0604020202020204" pitchFamily="34" charset="0"/>
              </a:rPr>
              <a:t>Home </a:t>
            </a:r>
            <a:r>
              <a:rPr lang="en-AU" sz="1100" kern="1200" dirty="0">
                <a:solidFill>
                  <a:schemeClr val="tx1"/>
                </a:solidFill>
                <a:effectLst/>
                <a:latin typeface="Arial" panose="020B0604020202020204" pitchFamily="34" charset="0"/>
                <a:cs typeface="Arial" panose="020B0604020202020204" pitchFamily="34" charset="0"/>
              </a:rPr>
              <a:t>which included drawings by Syrian refugee children. This book is dedicated to </a:t>
            </a:r>
            <a:r>
              <a:rPr lang="en-AU" sz="1100" kern="1200" dirty="0" err="1">
                <a:solidFill>
                  <a:schemeClr val="tx1"/>
                </a:solidFill>
                <a:effectLst/>
                <a:latin typeface="Arial" panose="020B0604020202020204" pitchFamily="34" charset="0"/>
                <a:cs typeface="Arial" panose="020B0604020202020204" pitchFamily="34" charset="0"/>
              </a:rPr>
              <a:t>Heba</a:t>
            </a:r>
            <a:r>
              <a:rPr lang="en-AU" sz="1100" kern="1200" dirty="0">
                <a:solidFill>
                  <a:schemeClr val="tx1"/>
                </a:solidFill>
                <a:effectLst/>
                <a:latin typeface="Arial" panose="020B0604020202020204" pitchFamily="34" charset="0"/>
                <a:cs typeface="Arial" panose="020B0604020202020204" pitchFamily="34" charset="0"/>
              </a:rPr>
              <a:t> who was one of the first children </a:t>
            </a:r>
            <a:r>
              <a:rPr lang="en-AU" sz="1100" kern="1200" dirty="0" err="1">
                <a:solidFill>
                  <a:schemeClr val="tx1"/>
                </a:solidFill>
                <a:effectLst/>
                <a:latin typeface="Arial" panose="020B0604020202020204" pitchFamily="34" charset="0"/>
                <a:cs typeface="Arial" panose="020B0604020202020204" pitchFamily="34" charset="0"/>
              </a:rPr>
              <a:t>Quilty</a:t>
            </a:r>
            <a:r>
              <a:rPr lang="en-AU" sz="1100" kern="1200" dirty="0">
                <a:solidFill>
                  <a:schemeClr val="tx1"/>
                </a:solidFill>
                <a:effectLst/>
                <a:latin typeface="Arial" panose="020B0604020202020204" pitchFamily="34" charset="0"/>
                <a:cs typeface="Arial" panose="020B0604020202020204" pitchFamily="34" charset="0"/>
              </a:rPr>
              <a:t> met on his travels through the Middle East and Europe. </a:t>
            </a:r>
            <a:r>
              <a:rPr lang="en-AU" sz="1100" kern="1200" dirty="0" err="1">
                <a:solidFill>
                  <a:schemeClr val="tx1"/>
                </a:solidFill>
                <a:effectLst/>
                <a:latin typeface="Arial" panose="020B0604020202020204" pitchFamily="34" charset="0"/>
                <a:cs typeface="Arial" panose="020B0604020202020204" pitchFamily="34" charset="0"/>
              </a:rPr>
              <a:t>Quilty</a:t>
            </a:r>
            <a:r>
              <a:rPr lang="en-AU" sz="1100" kern="1200" dirty="0">
                <a:solidFill>
                  <a:schemeClr val="tx1"/>
                </a:solidFill>
                <a:effectLst/>
                <a:latin typeface="Arial" panose="020B0604020202020204" pitchFamily="34" charset="0"/>
                <a:cs typeface="Arial" panose="020B0604020202020204" pitchFamily="34" charset="0"/>
              </a:rPr>
              <a:t> asked </a:t>
            </a:r>
            <a:r>
              <a:rPr lang="en-AU" sz="1100" kern="1200" dirty="0" err="1">
                <a:solidFill>
                  <a:schemeClr val="tx1"/>
                </a:solidFill>
                <a:effectLst/>
                <a:latin typeface="Arial" panose="020B0604020202020204" pitchFamily="34" charset="0"/>
                <a:cs typeface="Arial" panose="020B0604020202020204" pitchFamily="34" charset="0"/>
              </a:rPr>
              <a:t>Heba</a:t>
            </a:r>
            <a:r>
              <a:rPr lang="en-AU" sz="1100" kern="1200" dirty="0">
                <a:solidFill>
                  <a:schemeClr val="tx1"/>
                </a:solidFill>
                <a:effectLst/>
                <a:latin typeface="Arial" panose="020B0604020202020204" pitchFamily="34" charset="0"/>
                <a:cs typeface="Arial" panose="020B0604020202020204" pitchFamily="34" charset="0"/>
              </a:rPr>
              <a:t> to draw her home. Look at the painting </a:t>
            </a:r>
            <a:r>
              <a:rPr lang="en-GB" sz="1100" i="1" kern="1200" dirty="0">
                <a:solidFill>
                  <a:schemeClr val="tx1"/>
                </a:solidFill>
                <a:effectLst/>
                <a:latin typeface="Arial" panose="020B0604020202020204" pitchFamily="34" charset="0"/>
                <a:cs typeface="Arial" panose="020B0604020202020204" pitchFamily="34" charset="0"/>
              </a:rPr>
              <a:t>Flowers for </a:t>
            </a:r>
            <a:r>
              <a:rPr lang="en-GB" sz="1100" i="1" kern="1200" dirty="0" err="1">
                <a:solidFill>
                  <a:schemeClr val="tx1"/>
                </a:solidFill>
                <a:effectLst/>
                <a:latin typeface="Arial" panose="020B0604020202020204" pitchFamily="34" charset="0"/>
                <a:cs typeface="Arial" panose="020B0604020202020204" pitchFamily="34" charset="0"/>
              </a:rPr>
              <a:t>Heba</a:t>
            </a:r>
            <a:r>
              <a:rPr lang="en-GB" sz="1100" kern="1200" dirty="0">
                <a:solidFill>
                  <a:schemeClr val="tx1"/>
                </a:solidFill>
                <a:effectLst/>
                <a:latin typeface="Arial" panose="020B0604020202020204" pitchFamily="34" charset="0"/>
                <a:cs typeface="Arial" panose="020B0604020202020204" pitchFamily="34" charset="0"/>
              </a:rPr>
              <a:t>. Look at the colours, shapes and texture of the painting. </a:t>
            </a:r>
            <a:r>
              <a:rPr lang="en-AU" sz="1100" kern="1200" dirty="0">
                <a:solidFill>
                  <a:schemeClr val="tx1"/>
                </a:solidFill>
                <a:effectLst/>
                <a:latin typeface="Arial" panose="020B0604020202020204" pitchFamily="34" charset="0"/>
                <a:cs typeface="Arial" panose="020B0604020202020204" pitchFamily="34" charset="0"/>
              </a:rPr>
              <a:t>Why do you think </a:t>
            </a:r>
            <a:r>
              <a:rPr lang="en-AU" sz="1100" kern="1200" dirty="0" err="1">
                <a:solidFill>
                  <a:schemeClr val="tx1"/>
                </a:solidFill>
                <a:effectLst/>
                <a:latin typeface="Arial" panose="020B0604020202020204" pitchFamily="34" charset="0"/>
                <a:cs typeface="Arial" panose="020B0604020202020204" pitchFamily="34" charset="0"/>
              </a:rPr>
              <a:t>Quilty</a:t>
            </a:r>
            <a:r>
              <a:rPr lang="en-AU" sz="1100" kern="1200" dirty="0">
                <a:solidFill>
                  <a:schemeClr val="tx1"/>
                </a:solidFill>
                <a:effectLst/>
                <a:latin typeface="Arial" panose="020B0604020202020204" pitchFamily="34" charset="0"/>
                <a:cs typeface="Arial" panose="020B0604020202020204" pitchFamily="34" charset="0"/>
              </a:rPr>
              <a:t> painted this work? What does the title suggest? Why might you give someone flowers?</a:t>
            </a:r>
            <a:endParaRPr lang="en-GB" sz="1100" kern="1200" dirty="0">
              <a:solidFill>
                <a:schemeClr val="tx1"/>
              </a:solidFill>
              <a:effectLst/>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0E6C6DB5-2403-497C-B1EB-2FC92B52AE6A}" type="slidenum">
              <a:rPr lang="en-AU" smtClean="0"/>
              <a:t>17</a:t>
            </a:fld>
            <a:endParaRPr lang="en-AU"/>
          </a:p>
        </p:txBody>
      </p:sp>
    </p:spTree>
    <p:extLst>
      <p:ext uri="{BB962C8B-B14F-4D97-AF65-F5344CB8AC3E}">
        <p14:creationId xmlns:p14="http://schemas.microsoft.com/office/powerpoint/2010/main" val="1382729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522288"/>
            <a:ext cx="4114800" cy="3086100"/>
          </a:xfrm>
        </p:spPr>
      </p:sp>
      <p:sp>
        <p:nvSpPr>
          <p:cNvPr id="3" name="Notes Placeholder 2"/>
          <p:cNvSpPr>
            <a:spLocks noGrp="1"/>
          </p:cNvSpPr>
          <p:nvPr>
            <p:ph type="body" idx="1"/>
          </p:nvPr>
        </p:nvSpPr>
        <p:spPr>
          <a:xfrm>
            <a:off x="685800" y="3885543"/>
            <a:ext cx="5486400" cy="2249871"/>
          </a:xfrm>
        </p:spPr>
        <p:txBody>
          <a:bodyPr/>
          <a:lstStyle/>
          <a:p>
            <a:r>
              <a:rPr lang="en-US" sz="1100" b="1" dirty="0">
                <a:latin typeface="Arial" panose="020B0604020202020204" pitchFamily="34" charset="0"/>
                <a:cs typeface="Arial" panose="020B0604020202020204" pitchFamily="34" charset="0"/>
              </a:rPr>
              <a:t>About Ben </a:t>
            </a:r>
            <a:r>
              <a:rPr lang="en-US" sz="1100" b="1" dirty="0" err="1">
                <a:latin typeface="Arial" panose="020B0604020202020204" pitchFamily="34" charset="0"/>
                <a:cs typeface="Arial" panose="020B0604020202020204" pitchFamily="34" charset="0"/>
              </a:rPr>
              <a:t>Quilty</a:t>
            </a:r>
            <a:r>
              <a:rPr lang="en-US" sz="1100" b="1" dirty="0">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AU" sz="1100" kern="1200" dirty="0">
                <a:solidFill>
                  <a:schemeClr val="tx1"/>
                </a:solidFill>
                <a:effectLst/>
                <a:latin typeface="Arial" panose="020B0604020202020204" pitchFamily="34" charset="0"/>
                <a:cs typeface="Arial" panose="020B0604020202020204" pitchFamily="34" charset="0"/>
              </a:rPr>
              <a:t>Ben </a:t>
            </a:r>
            <a:r>
              <a:rPr lang="en-AU" sz="1100" kern="1200" dirty="0" err="1">
                <a:solidFill>
                  <a:schemeClr val="tx1"/>
                </a:solidFill>
                <a:effectLst/>
                <a:latin typeface="Arial" panose="020B0604020202020204" pitchFamily="34" charset="0"/>
                <a:cs typeface="Arial" panose="020B0604020202020204" pitchFamily="34" charset="0"/>
              </a:rPr>
              <a:t>Quilty</a:t>
            </a:r>
            <a:r>
              <a:rPr lang="en-AU" sz="1100" kern="1200" dirty="0">
                <a:solidFill>
                  <a:schemeClr val="tx1"/>
                </a:solidFill>
                <a:effectLst/>
                <a:latin typeface="Arial" panose="020B0604020202020204" pitchFamily="34" charset="0"/>
                <a:cs typeface="Arial" panose="020B0604020202020204" pitchFamily="34" charset="0"/>
              </a:rPr>
              <a:t> was born in Sydney in 1973. He loved to draw from a young age and found success in art competitions as a teenager. </a:t>
            </a:r>
            <a:r>
              <a:rPr lang="en-AU" sz="1100" kern="1200" dirty="0" err="1">
                <a:solidFill>
                  <a:schemeClr val="tx1"/>
                </a:solidFill>
                <a:effectLst/>
                <a:latin typeface="Arial" panose="020B0604020202020204" pitchFamily="34" charset="0"/>
                <a:cs typeface="Arial" panose="020B0604020202020204" pitchFamily="34" charset="0"/>
              </a:rPr>
              <a:t>Quilty’s</a:t>
            </a:r>
            <a:r>
              <a:rPr lang="en-AU" sz="1100" kern="1200" dirty="0">
                <a:solidFill>
                  <a:schemeClr val="tx1"/>
                </a:solidFill>
                <a:effectLst/>
                <a:latin typeface="Arial" panose="020B0604020202020204" pitchFamily="34" charset="0"/>
                <a:cs typeface="Arial" panose="020B0604020202020204" pitchFamily="34" charset="0"/>
              </a:rPr>
              <a:t> love of thick paint and bold, large scale imagery was already evident in his year 12 work – as well as compassionate engagement with social issues. In 2011 he won the prestigious Archibald Prize for his portrait of fellow painter Margaret </a:t>
            </a:r>
            <a:r>
              <a:rPr lang="en-AU" sz="1100" kern="1200" dirty="0" err="1">
                <a:solidFill>
                  <a:schemeClr val="tx1"/>
                </a:solidFill>
                <a:effectLst/>
                <a:latin typeface="Arial" panose="020B0604020202020204" pitchFamily="34" charset="0"/>
                <a:cs typeface="Arial" panose="020B0604020202020204" pitchFamily="34" charset="0"/>
              </a:rPr>
              <a:t>Olley</a:t>
            </a:r>
            <a:r>
              <a:rPr lang="en-AU" sz="1100" kern="1200" dirty="0">
                <a:solidFill>
                  <a:schemeClr val="tx1"/>
                </a:solidFill>
                <a:effectLst/>
                <a:latin typeface="Arial" panose="020B0604020202020204" pitchFamily="34" charset="0"/>
                <a:cs typeface="Arial" panose="020B0604020202020204" pitchFamily="34" charset="0"/>
              </a:rPr>
              <a:t> and travelled to Afghanistan as a war artist. In 2016 he undertook a range of collaborative projects prompted by the Syrian refugee crisis. </a:t>
            </a:r>
            <a:r>
              <a:rPr lang="en-AU" sz="1100" kern="1200" dirty="0" err="1">
                <a:solidFill>
                  <a:schemeClr val="tx1"/>
                </a:solidFill>
                <a:effectLst/>
                <a:latin typeface="Arial" panose="020B0604020202020204" pitchFamily="34" charset="0"/>
                <a:cs typeface="Arial" panose="020B0604020202020204" pitchFamily="34" charset="0"/>
              </a:rPr>
              <a:t>Quilty</a:t>
            </a:r>
            <a:r>
              <a:rPr lang="en-AU" sz="1100" kern="1200" dirty="0">
                <a:solidFill>
                  <a:schemeClr val="tx1"/>
                </a:solidFill>
                <a:effectLst/>
                <a:latin typeface="Arial" panose="020B0604020202020204" pitchFamily="34" charset="0"/>
                <a:cs typeface="Arial" panose="020B0604020202020204" pitchFamily="34" charset="0"/>
              </a:rPr>
              <a:t> continues to challenge the conventions of painting while shining a light on the conflicts and paradoxes of contemporary life. </a:t>
            </a:r>
            <a:endParaRPr lang="en-GB" sz="1100" kern="1200" dirty="0">
              <a:solidFill>
                <a:schemeClr val="tx1"/>
              </a:solidFill>
              <a:effectLst/>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kern="1200" dirty="0">
                <a:solidFill>
                  <a:schemeClr val="tx1"/>
                </a:solidFill>
                <a:effectLst/>
                <a:latin typeface="Arial" panose="020B0604020202020204" pitchFamily="34" charset="0"/>
                <a:cs typeface="Arial" panose="020B0604020202020204" pitchFamily="34" charset="0"/>
              </a:rPr>
              <a:t>Check out Art Sets by the Art Gallery of New South Wales – ‘</a:t>
            </a:r>
            <a:r>
              <a:rPr lang="en-AU" sz="1100" u="sng" kern="1200" dirty="0">
                <a:solidFill>
                  <a:schemeClr val="tx1"/>
                </a:solidFill>
                <a:effectLst/>
                <a:latin typeface="Arial" panose="020B0604020202020204" pitchFamily="34" charset="0"/>
                <a:cs typeface="Arial" panose="020B0604020202020204" pitchFamily="34" charset="0"/>
                <a:hlinkClick r:id="rId3"/>
              </a:rPr>
              <a:t>The art that made me: Ben </a:t>
            </a:r>
            <a:r>
              <a:rPr lang="en-AU" sz="1100" u="sng" kern="1200" dirty="0" err="1">
                <a:solidFill>
                  <a:schemeClr val="tx1"/>
                </a:solidFill>
                <a:effectLst/>
                <a:latin typeface="Arial" panose="020B0604020202020204" pitchFamily="34" charset="0"/>
                <a:cs typeface="Arial" panose="020B0604020202020204" pitchFamily="34" charset="0"/>
                <a:hlinkClick r:id="rId3"/>
              </a:rPr>
              <a:t>Quilty</a:t>
            </a:r>
            <a:r>
              <a:rPr lang="en-AU" sz="1100" u="sng" kern="1200" dirty="0">
                <a:solidFill>
                  <a:schemeClr val="tx1"/>
                </a:solidFill>
                <a:effectLst/>
                <a:latin typeface="Arial" panose="020B0604020202020204" pitchFamily="34" charset="0"/>
                <a:cs typeface="Arial" panose="020B0604020202020204" pitchFamily="34" charset="0"/>
                <a:hlinkClick r:id="rId3"/>
              </a:rPr>
              <a:t>’</a:t>
            </a:r>
            <a:r>
              <a:rPr lang="en-AU" sz="1100" kern="1200" dirty="0">
                <a:solidFill>
                  <a:schemeClr val="tx1"/>
                </a:solidFill>
                <a:effectLst/>
                <a:latin typeface="Arial" panose="020B0604020202020204" pitchFamily="34" charset="0"/>
                <a:cs typeface="Arial" panose="020B0604020202020204" pitchFamily="34" charset="0"/>
              </a:rPr>
              <a:t>. </a:t>
            </a:r>
            <a:r>
              <a:rPr lang="en-AU" sz="1100" kern="1200" dirty="0" err="1">
                <a:solidFill>
                  <a:schemeClr val="tx1"/>
                </a:solidFill>
                <a:effectLst/>
                <a:latin typeface="Arial" panose="020B0604020202020204" pitchFamily="34" charset="0"/>
                <a:cs typeface="Arial" panose="020B0604020202020204" pitchFamily="34" charset="0"/>
              </a:rPr>
              <a:t>Quilty</a:t>
            </a:r>
            <a:r>
              <a:rPr lang="en-AU" sz="1100" kern="1200" dirty="0">
                <a:solidFill>
                  <a:schemeClr val="tx1"/>
                </a:solidFill>
                <a:effectLst/>
                <a:latin typeface="Arial" panose="020B0604020202020204" pitchFamily="34" charset="0"/>
                <a:cs typeface="Arial" panose="020B0604020202020204" pitchFamily="34" charset="0"/>
              </a:rPr>
              <a:t> discusses works of art that inspire, influence and delight him.  </a:t>
            </a:r>
            <a:endParaRPr lang="en-GB" sz="1100" kern="1200" dirty="0">
              <a:solidFill>
                <a:schemeClr val="tx1"/>
              </a:solidFill>
              <a:effectLst/>
              <a:latin typeface="Arial" panose="020B0604020202020204" pitchFamily="34" charset="0"/>
              <a:cs typeface="Arial" panose="020B0604020202020204" pitchFamily="34" charset="0"/>
            </a:endParaRP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E6C6DB5-2403-497C-B1EB-2FC92B52AE6A}" type="slidenum">
              <a:rPr lang="en-AU" smtClean="0"/>
              <a:t>2</a:t>
            </a:fld>
            <a:endParaRPr lang="en-AU"/>
          </a:p>
        </p:txBody>
      </p:sp>
      <p:sp>
        <p:nvSpPr>
          <p:cNvPr id="5" name="Notes Placeholder 2">
            <a:extLst>
              <a:ext uri="{FF2B5EF4-FFF2-40B4-BE49-F238E27FC236}">
                <a16:creationId xmlns:a16="http://schemas.microsoft.com/office/drawing/2014/main" id="{80800EF4-0B7D-4037-9035-364CE4FDC4F0}"/>
              </a:ext>
            </a:extLst>
          </p:cNvPr>
          <p:cNvSpPr txBox="1">
            <a:spLocks/>
          </p:cNvSpPr>
          <p:nvPr/>
        </p:nvSpPr>
        <p:spPr>
          <a:xfrm>
            <a:off x="685800" y="6166288"/>
            <a:ext cx="5486400" cy="2114277"/>
          </a:xfrm>
          <a:prstGeom prst="rect">
            <a:avLst/>
          </a:prstGeom>
          <a:ln w="28575">
            <a:solidFill>
              <a:schemeClr val="tx1"/>
            </a:solidFill>
          </a:ln>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100" b="1" dirty="0">
                <a:latin typeface="Arial" panose="020B0604020202020204" pitchFamily="34" charset="0"/>
                <a:cs typeface="Arial" panose="020B0604020202020204" pitchFamily="34" charset="0"/>
              </a:rPr>
              <a:t>Responding </a:t>
            </a:r>
          </a:p>
          <a:p>
            <a:pPr>
              <a:defRPr/>
            </a:pPr>
            <a:r>
              <a:rPr lang="en-AU" sz="1100" dirty="0">
                <a:latin typeface="Arial" panose="020B0604020202020204" pitchFamily="34" charset="0"/>
                <a:cs typeface="Arial" panose="020B0604020202020204" pitchFamily="34" charset="0"/>
              </a:rPr>
              <a:t>Ben </a:t>
            </a:r>
            <a:r>
              <a:rPr lang="en-AU" sz="1100" dirty="0" err="1">
                <a:latin typeface="Arial" panose="020B0604020202020204" pitchFamily="34" charset="0"/>
                <a:cs typeface="Arial" panose="020B0604020202020204" pitchFamily="34" charset="0"/>
              </a:rPr>
              <a:t>Quilty’s</a:t>
            </a:r>
            <a:r>
              <a:rPr lang="en-AU" sz="1100" dirty="0">
                <a:latin typeface="Arial" panose="020B0604020202020204" pitchFamily="34" charset="0"/>
                <a:cs typeface="Arial" panose="020B0604020202020204" pitchFamily="34" charset="0"/>
              </a:rPr>
              <a:t> son Joe has created a soundtrack of some of his favourite music to accompany the Studio. Create a soundtrack for </a:t>
            </a:r>
            <a:r>
              <a:rPr lang="en-AU" sz="1100" dirty="0" err="1">
                <a:latin typeface="Arial" panose="020B0604020202020204" pitchFamily="34" charset="0"/>
                <a:cs typeface="Arial" panose="020B0604020202020204" pitchFamily="34" charset="0"/>
              </a:rPr>
              <a:t>Quilty</a:t>
            </a:r>
            <a:r>
              <a:rPr lang="en-AU" sz="1100" dirty="0">
                <a:latin typeface="Arial" panose="020B0604020202020204" pitchFamily="34" charset="0"/>
                <a:cs typeface="Arial" panose="020B0604020202020204" pitchFamily="34" charset="0"/>
              </a:rPr>
              <a:t> the exhibition. What music would you pair with </a:t>
            </a:r>
            <a:r>
              <a:rPr lang="en-AU" sz="1100" dirty="0" err="1">
                <a:latin typeface="Arial" panose="020B0604020202020204" pitchFamily="34" charset="0"/>
                <a:cs typeface="Arial" panose="020B0604020202020204" pitchFamily="34" charset="0"/>
              </a:rPr>
              <a:t>Quilty’s</a:t>
            </a:r>
            <a:r>
              <a:rPr lang="en-AU" sz="1100" dirty="0">
                <a:latin typeface="Arial" panose="020B0604020202020204" pitchFamily="34" charset="0"/>
                <a:cs typeface="Arial" panose="020B0604020202020204" pitchFamily="34" charset="0"/>
              </a:rPr>
              <a:t> works of art?</a:t>
            </a:r>
          </a:p>
          <a:p>
            <a:pPr>
              <a:defRPr/>
            </a:pPr>
            <a:endParaRPr lang="en-AU" sz="1100"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Making </a:t>
            </a:r>
            <a:endParaRPr lang="en-GB" sz="1100" dirty="0">
              <a:latin typeface="Arial" panose="020B0604020202020204" pitchFamily="34" charset="0"/>
              <a:cs typeface="Arial" panose="020B0604020202020204" pitchFamily="34" charset="0"/>
            </a:endParaRPr>
          </a:p>
          <a:p>
            <a:r>
              <a:rPr lang="en-AU" sz="1100" dirty="0" err="1">
                <a:latin typeface="Arial" panose="020B0604020202020204" pitchFamily="34" charset="0"/>
                <a:cs typeface="Arial" panose="020B0604020202020204" pitchFamily="34" charset="0"/>
              </a:rPr>
              <a:t>Quilty</a:t>
            </a:r>
            <a:r>
              <a:rPr lang="en-AU" sz="1100" dirty="0">
                <a:latin typeface="Arial" panose="020B0604020202020204" pitchFamily="34" charset="0"/>
                <a:cs typeface="Arial" panose="020B0604020202020204" pitchFamily="34" charset="0"/>
              </a:rPr>
              <a:t> draws on his own personal experiences, such as the birth of his son, Joe. Create a work of art that celebrates a special moment in your life.</a:t>
            </a:r>
            <a:endParaRPr lang="en-GB" sz="1100" dirty="0">
              <a:latin typeface="Arial" panose="020B0604020202020204" pitchFamily="34" charset="0"/>
              <a:cs typeface="Arial" panose="020B0604020202020204" pitchFamily="34" charset="0"/>
            </a:endParaRPr>
          </a:p>
          <a:p>
            <a:pPr>
              <a:defRPr/>
            </a:pPr>
            <a:endParaRPr lang="en-GB" sz="1100" dirty="0">
              <a:latin typeface="Arial" panose="020B0604020202020204" pitchFamily="34" charset="0"/>
              <a:cs typeface="Arial" panose="020B0604020202020204" pitchFamily="34" charset="0"/>
            </a:endParaRPr>
          </a:p>
          <a:p>
            <a:pPr>
              <a:defRPr/>
            </a:pPr>
            <a:r>
              <a:rPr lang="en-AU" sz="1100" dirty="0">
                <a:latin typeface="Arial" panose="020B0604020202020204" pitchFamily="34" charset="0"/>
                <a:cs typeface="Arial" panose="020B0604020202020204" pitchFamily="34" charset="0"/>
              </a:rPr>
              <a:t>In some of </a:t>
            </a:r>
            <a:r>
              <a:rPr lang="en-AU" sz="1100" dirty="0" err="1">
                <a:latin typeface="Arial" panose="020B0604020202020204" pitchFamily="34" charset="0"/>
                <a:cs typeface="Arial" panose="020B0604020202020204" pitchFamily="34" charset="0"/>
              </a:rPr>
              <a:t>Quilty’s</a:t>
            </a:r>
            <a:r>
              <a:rPr lang="en-AU" sz="1100" dirty="0">
                <a:latin typeface="Arial" panose="020B0604020202020204" pitchFamily="34" charset="0"/>
                <a:cs typeface="Arial" panose="020B0604020202020204" pitchFamily="34" charset="0"/>
              </a:rPr>
              <a:t> paintings he combines objects, such as skulls and cars, baby and hamburger, bird and car. Select an object and an animal and create a painting where one transforms into the other.  </a:t>
            </a:r>
            <a:endParaRPr lang="en-GB" sz="1100" dirty="0">
              <a:latin typeface="Arial" panose="020B0604020202020204" pitchFamily="34" charset="0"/>
              <a:cs typeface="Arial" panose="020B0604020202020204" pitchFamily="34" charset="0"/>
            </a:endParaRPr>
          </a:p>
          <a:p>
            <a:pPr>
              <a:defRPr/>
            </a:pPr>
            <a:endParaRPr lang="en-GB" dirty="0"/>
          </a:p>
          <a:p>
            <a:endParaRPr lang="en-US" dirty="0"/>
          </a:p>
        </p:txBody>
      </p:sp>
    </p:spTree>
    <p:extLst>
      <p:ext uri="{BB962C8B-B14F-4D97-AF65-F5344CB8AC3E}">
        <p14:creationId xmlns:p14="http://schemas.microsoft.com/office/powerpoint/2010/main" val="548451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E6C6DB5-2403-497C-B1EB-2FC92B52AE6A}" type="slidenum">
              <a:rPr lang="en-AU" smtClean="0"/>
              <a:t>3</a:t>
            </a:fld>
            <a:endParaRPr lang="en-AU"/>
          </a:p>
        </p:txBody>
      </p:sp>
    </p:spTree>
    <p:extLst>
      <p:ext uri="{BB962C8B-B14F-4D97-AF65-F5344CB8AC3E}">
        <p14:creationId xmlns:p14="http://schemas.microsoft.com/office/powerpoint/2010/main" val="3467034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E6C6DB5-2403-497C-B1EB-2FC92B52AE6A}" type="slidenum">
              <a:rPr lang="en-AU" smtClean="0"/>
              <a:t>4</a:t>
            </a:fld>
            <a:endParaRPr lang="en-AU"/>
          </a:p>
        </p:txBody>
      </p:sp>
    </p:spTree>
    <p:extLst>
      <p:ext uri="{BB962C8B-B14F-4D97-AF65-F5344CB8AC3E}">
        <p14:creationId xmlns:p14="http://schemas.microsoft.com/office/powerpoint/2010/main" val="4038420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E6C6DB5-2403-497C-B1EB-2FC92B52AE6A}" type="slidenum">
              <a:rPr lang="en-AU" smtClean="0"/>
              <a:t>5</a:t>
            </a:fld>
            <a:endParaRPr lang="en-AU"/>
          </a:p>
        </p:txBody>
      </p:sp>
    </p:spTree>
    <p:extLst>
      <p:ext uri="{BB962C8B-B14F-4D97-AF65-F5344CB8AC3E}">
        <p14:creationId xmlns:p14="http://schemas.microsoft.com/office/powerpoint/2010/main" val="411839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E6C6DB5-2403-497C-B1EB-2FC92B52AE6A}" type="slidenum">
              <a:rPr lang="en-AU" smtClean="0"/>
              <a:t>6</a:t>
            </a:fld>
            <a:endParaRPr lang="en-AU"/>
          </a:p>
        </p:txBody>
      </p:sp>
    </p:spTree>
    <p:extLst>
      <p:ext uri="{BB962C8B-B14F-4D97-AF65-F5344CB8AC3E}">
        <p14:creationId xmlns:p14="http://schemas.microsoft.com/office/powerpoint/2010/main" val="1629528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E6C6DB5-2403-497C-B1EB-2FC92B52AE6A}" type="slidenum">
              <a:rPr lang="en-AU" smtClean="0"/>
              <a:t>7</a:t>
            </a:fld>
            <a:endParaRPr lang="en-AU"/>
          </a:p>
        </p:txBody>
      </p:sp>
    </p:spTree>
    <p:extLst>
      <p:ext uri="{BB962C8B-B14F-4D97-AF65-F5344CB8AC3E}">
        <p14:creationId xmlns:p14="http://schemas.microsoft.com/office/powerpoint/2010/main" val="2617957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28650"/>
            <a:ext cx="4114800" cy="3086100"/>
          </a:xfrm>
        </p:spPr>
      </p:sp>
      <p:sp>
        <p:nvSpPr>
          <p:cNvPr id="3" name="Notes Placeholder 2"/>
          <p:cNvSpPr>
            <a:spLocks noGrp="1"/>
          </p:cNvSpPr>
          <p:nvPr>
            <p:ph type="body" idx="1"/>
          </p:nvPr>
        </p:nvSpPr>
        <p:spPr>
          <a:xfrm>
            <a:off x="848710" y="5970260"/>
            <a:ext cx="5486400" cy="1891478"/>
          </a:xfrm>
          <a:ln w="28575">
            <a:solidFill>
              <a:schemeClr val="tx1"/>
            </a:solidFill>
          </a:ln>
        </p:spPr>
        <p:txBody>
          <a:bodyPr/>
          <a:lstStyle/>
          <a:p>
            <a:r>
              <a:rPr lang="en-US" sz="1100" b="1" i="0" baseline="0" dirty="0">
                <a:latin typeface="Arial" panose="020B0604020202020204" pitchFamily="34" charset="0"/>
                <a:cs typeface="Arial" panose="020B0604020202020204" pitchFamily="34" charset="0"/>
              </a:rPr>
              <a:t>Responding </a:t>
            </a:r>
          </a:p>
          <a:p>
            <a:pPr marL="0" marR="0" indent="0" algn="l" defTabSz="914400" rtl="0" eaLnBrk="1" fontAlgn="auto" latinLnBrk="0" hangingPunct="1">
              <a:lnSpc>
                <a:spcPct val="100000"/>
              </a:lnSpc>
              <a:spcBef>
                <a:spcPts val="0"/>
              </a:spcBef>
              <a:spcAft>
                <a:spcPts val="0"/>
              </a:spcAft>
              <a:buClrTx/>
              <a:buSzTx/>
              <a:buFontTx/>
              <a:buNone/>
              <a:tabLst/>
              <a:defRPr/>
            </a:pPr>
            <a:r>
              <a:rPr lang="en-AU" sz="1100" kern="1200" dirty="0">
                <a:solidFill>
                  <a:schemeClr val="tx1"/>
                </a:solidFill>
                <a:effectLst/>
                <a:latin typeface="Arial" panose="020B0604020202020204" pitchFamily="34" charset="0"/>
                <a:cs typeface="Arial" panose="020B0604020202020204" pitchFamily="34" charset="0"/>
              </a:rPr>
              <a:t>Find a glossary of words used to describe food. Using words from this glossary, write a story or poem that describes </a:t>
            </a:r>
            <a:r>
              <a:rPr lang="en-AU" sz="1100" kern="1200" dirty="0" err="1">
                <a:solidFill>
                  <a:schemeClr val="tx1"/>
                </a:solidFill>
                <a:effectLst/>
                <a:latin typeface="Arial" panose="020B0604020202020204" pitchFamily="34" charset="0"/>
                <a:cs typeface="Arial" panose="020B0604020202020204" pitchFamily="34" charset="0"/>
              </a:rPr>
              <a:t>Quilty’s</a:t>
            </a:r>
            <a:r>
              <a:rPr lang="en-AU" sz="1100" kern="1200" dirty="0">
                <a:solidFill>
                  <a:schemeClr val="tx1"/>
                </a:solidFill>
                <a:effectLst/>
                <a:latin typeface="Arial" panose="020B0604020202020204" pitchFamily="34" charset="0"/>
                <a:cs typeface="Arial" panose="020B0604020202020204" pitchFamily="34" charset="0"/>
              </a:rPr>
              <a:t> paintings.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100" kern="1200" dirty="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100" b="1" kern="1200" dirty="0">
                <a:solidFill>
                  <a:schemeClr val="tx1"/>
                </a:solidFill>
                <a:effectLst/>
                <a:latin typeface="Arial" panose="020B0604020202020204" pitchFamily="34" charset="0"/>
                <a:cs typeface="Arial" panose="020B0604020202020204" pitchFamily="34" charset="0"/>
              </a:rPr>
              <a:t>Making </a:t>
            </a:r>
          </a:p>
          <a:p>
            <a:pPr marL="0" marR="0" indent="0" algn="l" defTabSz="914400" rtl="0" eaLnBrk="1" fontAlgn="auto" latinLnBrk="0" hangingPunct="1">
              <a:lnSpc>
                <a:spcPct val="100000"/>
              </a:lnSpc>
              <a:spcBef>
                <a:spcPts val="0"/>
              </a:spcBef>
              <a:spcAft>
                <a:spcPts val="0"/>
              </a:spcAft>
              <a:buClrTx/>
              <a:buSzTx/>
              <a:buFontTx/>
              <a:buNone/>
              <a:tabLst/>
              <a:defRPr/>
            </a:pPr>
            <a:r>
              <a:rPr lang="en-AU" sz="1100" i="1" kern="1200" dirty="0">
                <a:solidFill>
                  <a:schemeClr val="tx1"/>
                </a:solidFill>
                <a:effectLst/>
                <a:latin typeface="Arial" panose="020B0604020202020204" pitchFamily="34" charset="0"/>
                <a:cs typeface="Arial" panose="020B0604020202020204" pitchFamily="34" charset="0"/>
              </a:rPr>
              <a:t>The Lot</a:t>
            </a:r>
            <a:r>
              <a:rPr lang="en-AU" sz="1100" kern="1200" dirty="0">
                <a:solidFill>
                  <a:schemeClr val="tx1"/>
                </a:solidFill>
                <a:effectLst/>
                <a:latin typeface="Arial" panose="020B0604020202020204" pitchFamily="34" charset="0"/>
                <a:cs typeface="Arial" panose="020B0604020202020204" pitchFamily="34" charset="0"/>
              </a:rPr>
              <a:t> is one of several burger paintings created from 2006-2010, exploring the power of pop culture items. They are big and bold, with lurid colours and loose gestural mark-making. </a:t>
            </a:r>
            <a:r>
              <a:rPr lang="en-AU" sz="1100" i="1" kern="1200" dirty="0">
                <a:solidFill>
                  <a:schemeClr val="tx1"/>
                </a:solidFill>
                <a:effectLst/>
                <a:latin typeface="Arial" panose="020B0604020202020204" pitchFamily="34" charset="0"/>
                <a:cs typeface="Arial" panose="020B0604020202020204" pitchFamily="34" charset="0"/>
              </a:rPr>
              <a:t>The Lot</a:t>
            </a:r>
            <a:r>
              <a:rPr lang="en-AU" sz="1100" kern="1200" dirty="0">
                <a:solidFill>
                  <a:schemeClr val="tx1"/>
                </a:solidFill>
                <a:effectLst/>
                <a:latin typeface="Arial" panose="020B0604020202020204" pitchFamily="34" charset="0"/>
                <a:cs typeface="Arial" panose="020B0604020202020204" pitchFamily="34" charset="0"/>
              </a:rPr>
              <a:t> has been described as juicy – how would you describe your favourite food? Create a work of art celebrating your favourite food, which captures the food ‘larger than life’ and the way you describe it. </a:t>
            </a:r>
            <a:endParaRPr lang="en-GB" sz="1100" kern="1200" dirty="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US" b="0" i="0" baseline="0" dirty="0"/>
          </a:p>
        </p:txBody>
      </p:sp>
      <p:sp>
        <p:nvSpPr>
          <p:cNvPr id="4" name="Slide Number Placeholder 3"/>
          <p:cNvSpPr>
            <a:spLocks noGrp="1"/>
          </p:cNvSpPr>
          <p:nvPr>
            <p:ph type="sldNum" sz="quarter" idx="10"/>
          </p:nvPr>
        </p:nvSpPr>
        <p:spPr/>
        <p:txBody>
          <a:bodyPr/>
          <a:lstStyle/>
          <a:p>
            <a:fld id="{0E6C6DB5-2403-497C-B1EB-2FC92B52AE6A}" type="slidenum">
              <a:rPr lang="en-AU" smtClean="0"/>
              <a:t>8</a:t>
            </a:fld>
            <a:endParaRPr lang="en-AU"/>
          </a:p>
        </p:txBody>
      </p:sp>
      <p:sp>
        <p:nvSpPr>
          <p:cNvPr id="5" name="Notes Placeholder 2">
            <a:extLst>
              <a:ext uri="{FF2B5EF4-FFF2-40B4-BE49-F238E27FC236}">
                <a16:creationId xmlns:a16="http://schemas.microsoft.com/office/drawing/2014/main" id="{A5644747-7936-469A-A56A-D08BC04F486F}"/>
              </a:ext>
            </a:extLst>
          </p:cNvPr>
          <p:cNvSpPr txBox="1">
            <a:spLocks/>
          </p:cNvSpPr>
          <p:nvPr/>
        </p:nvSpPr>
        <p:spPr>
          <a:xfrm>
            <a:off x="775137" y="3932839"/>
            <a:ext cx="5486400" cy="1889892"/>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100" b="1" dirty="0">
                <a:latin typeface="Arial" panose="020B0604020202020204" pitchFamily="34" charset="0"/>
                <a:cs typeface="Arial" panose="020B0604020202020204" pitchFamily="34" charset="0"/>
              </a:rPr>
              <a:t>About the work </a:t>
            </a:r>
          </a:p>
          <a:p>
            <a:r>
              <a:rPr lang="en-US" sz="1100" dirty="0">
                <a:latin typeface="Arial" panose="020B0604020202020204" pitchFamily="34" charset="0"/>
                <a:cs typeface="Arial" panose="020B0604020202020204" pitchFamily="34" charset="0"/>
              </a:rPr>
              <a:t>Completed in 2006, </a:t>
            </a:r>
            <a:r>
              <a:rPr lang="en-US" sz="1100" i="1" dirty="0">
                <a:latin typeface="Arial" panose="020B0604020202020204" pitchFamily="34" charset="0"/>
                <a:cs typeface="Arial" panose="020B0604020202020204" pitchFamily="34" charset="0"/>
              </a:rPr>
              <a:t>The Lot </a:t>
            </a:r>
            <a:r>
              <a:rPr lang="en-US" sz="1100" dirty="0">
                <a:latin typeface="Arial" panose="020B0604020202020204" pitchFamily="34" charset="0"/>
                <a:cs typeface="Arial" panose="020B0604020202020204" pitchFamily="34" charset="0"/>
              </a:rPr>
              <a:t>is a work which displays </a:t>
            </a:r>
            <a:r>
              <a:rPr lang="en-US" sz="1100" dirty="0" err="1">
                <a:latin typeface="Arial" panose="020B0604020202020204" pitchFamily="34" charset="0"/>
                <a:cs typeface="Arial" panose="020B0604020202020204" pitchFamily="34" charset="0"/>
              </a:rPr>
              <a:t>Quilty’s</a:t>
            </a:r>
            <a:r>
              <a:rPr lang="en-US" sz="1100" dirty="0">
                <a:latin typeface="Arial" panose="020B0604020202020204" pitchFamily="34" charset="0"/>
                <a:cs typeface="Arial" panose="020B0604020202020204" pitchFamily="34" charset="0"/>
              </a:rPr>
              <a:t> signature gestural style in thick oil paint, applied with speed, confidence and first-hand knowledge of his fast-food subject matter. </a:t>
            </a:r>
            <a:r>
              <a:rPr lang="en-US" sz="1100" dirty="0" err="1">
                <a:latin typeface="Arial" panose="020B0604020202020204" pitchFamily="34" charset="0"/>
                <a:cs typeface="Arial" panose="020B0604020202020204" pitchFamily="34" charset="0"/>
              </a:rPr>
              <a:t>Quilty’s</a:t>
            </a:r>
            <a:r>
              <a:rPr lang="en-US" sz="1100" dirty="0">
                <a:latin typeface="Arial" panose="020B0604020202020204" pitchFamily="34" charset="0"/>
                <a:cs typeface="Arial" panose="020B0604020202020204" pitchFamily="34" charset="0"/>
              </a:rPr>
              <a:t> hamburger, a symbol of popular culture and consumerism is loaded with ‘the lot’. It is messy, juicy and packed with lashings of </a:t>
            </a:r>
            <a:r>
              <a:rPr lang="en-US" sz="1100" dirty="0" err="1">
                <a:latin typeface="Arial" panose="020B0604020202020204" pitchFamily="34" charset="0"/>
                <a:cs typeface="Arial" panose="020B0604020202020204" pitchFamily="34" charset="0"/>
              </a:rPr>
              <a:t>colour</a:t>
            </a:r>
            <a:r>
              <a:rPr lang="en-US" sz="1100" dirty="0">
                <a:latin typeface="Arial" panose="020B0604020202020204" pitchFamily="34" charset="0"/>
                <a:cs typeface="Arial" panose="020B0604020202020204" pitchFamily="34" charset="0"/>
              </a:rPr>
              <a:t>. Scaled-up, sitting </a:t>
            </a:r>
            <a:r>
              <a:rPr lang="en-US" sz="1100" dirty="0" err="1">
                <a:latin typeface="Arial" panose="020B0604020202020204" pitchFamily="34" charset="0"/>
                <a:cs typeface="Arial" panose="020B0604020202020204" pitchFamily="34" charset="0"/>
              </a:rPr>
              <a:t>centre</a:t>
            </a:r>
            <a:r>
              <a:rPr lang="en-US" sz="1100" dirty="0">
                <a:latin typeface="Arial" panose="020B0604020202020204" pitchFamily="34" charset="0"/>
                <a:cs typeface="Arial" panose="020B0604020202020204" pitchFamily="34" charset="0"/>
              </a:rPr>
              <a:t>-square and much larger than life, in this work </a:t>
            </a:r>
            <a:r>
              <a:rPr lang="en-US" sz="1100" dirty="0" err="1">
                <a:latin typeface="Arial" panose="020B0604020202020204" pitchFamily="34" charset="0"/>
                <a:cs typeface="Arial" panose="020B0604020202020204" pitchFamily="34" charset="0"/>
              </a:rPr>
              <a:t>Quilty</a:t>
            </a:r>
            <a:r>
              <a:rPr lang="en-US" sz="1100" dirty="0">
                <a:latin typeface="Arial" panose="020B0604020202020204" pitchFamily="34" charset="0"/>
                <a:cs typeface="Arial" panose="020B0604020202020204" pitchFamily="34" charset="0"/>
              </a:rPr>
              <a:t> is elevating the humble road-side burger to an iconic status. </a:t>
            </a:r>
            <a:r>
              <a:rPr lang="en-US" sz="1100" dirty="0" err="1">
                <a:latin typeface="Arial" panose="020B0604020202020204" pitchFamily="34" charset="0"/>
                <a:cs typeface="Arial" panose="020B0604020202020204" pitchFamily="34" charset="0"/>
              </a:rPr>
              <a:t>Quilty</a:t>
            </a:r>
            <a:r>
              <a:rPr lang="en-US" sz="1100" dirty="0">
                <a:latin typeface="Arial" panose="020B0604020202020204" pitchFamily="34" charset="0"/>
                <a:cs typeface="Arial" panose="020B0604020202020204" pitchFamily="34" charset="0"/>
              </a:rPr>
              <a:t> painted a number of burgers in 2006, including </a:t>
            </a:r>
            <a:r>
              <a:rPr lang="en-US" sz="1100" i="1" dirty="0">
                <a:latin typeface="Arial" panose="020B0604020202020204" pitchFamily="34" charset="0"/>
                <a:cs typeface="Arial" panose="020B0604020202020204" pitchFamily="34" charset="0"/>
              </a:rPr>
              <a:t>Skull-burger </a:t>
            </a:r>
            <a:r>
              <a:rPr lang="en-US" sz="1100" dirty="0">
                <a:latin typeface="Arial" panose="020B0604020202020204" pitchFamily="34" charset="0"/>
                <a:cs typeface="Arial" panose="020B0604020202020204" pitchFamily="34" charset="0"/>
              </a:rPr>
              <a:t>and </a:t>
            </a:r>
            <a:r>
              <a:rPr lang="en-US" sz="1100" i="1" dirty="0">
                <a:latin typeface="Arial" panose="020B0604020202020204" pitchFamily="34" charset="0"/>
                <a:cs typeface="Arial" panose="020B0604020202020204" pitchFamily="34" charset="0"/>
              </a:rPr>
              <a:t>Joe-burger,</a:t>
            </a:r>
            <a:r>
              <a:rPr lang="en-US" sz="1100" dirty="0">
                <a:latin typeface="Arial" panose="020B0604020202020204" pitchFamily="34" charset="0"/>
                <a:cs typeface="Arial" panose="020B0604020202020204" pitchFamily="34" charset="0"/>
              </a:rPr>
              <a:t> as well as his hallmark series of Holden </a:t>
            </a:r>
            <a:r>
              <a:rPr lang="en-US" sz="1100" dirty="0" err="1">
                <a:latin typeface="Arial" panose="020B0604020202020204" pitchFamily="34" charset="0"/>
                <a:cs typeface="Arial" panose="020B0604020202020204" pitchFamily="34" charset="0"/>
              </a:rPr>
              <a:t>Torana</a:t>
            </a:r>
            <a:r>
              <a:rPr lang="en-US" sz="1100" dirty="0">
                <a:latin typeface="Arial" panose="020B0604020202020204" pitchFamily="34" charset="0"/>
                <a:cs typeface="Arial" panose="020B0604020202020204" pitchFamily="34" charset="0"/>
              </a:rPr>
              <a:t> cars which affectionately but critically reflect on white Australian masculinity through the products of </a:t>
            </a:r>
            <a:r>
              <a:rPr lang="en-US" sz="1100" dirty="0" err="1">
                <a:latin typeface="Arial" panose="020B0604020202020204" pitchFamily="34" charset="0"/>
                <a:cs typeface="Arial" panose="020B0604020202020204" pitchFamily="34" charset="0"/>
              </a:rPr>
              <a:t>hoon</a:t>
            </a:r>
            <a:r>
              <a:rPr lang="en-US" sz="1100" dirty="0">
                <a:latin typeface="Arial" panose="020B0604020202020204" pitchFamily="34" charset="0"/>
                <a:cs typeface="Arial" panose="020B0604020202020204" pitchFamily="34" charset="0"/>
              </a:rPr>
              <a:t> culture and </a:t>
            </a:r>
            <a:r>
              <a:rPr lang="en-US" sz="1100" dirty="0" err="1">
                <a:latin typeface="Arial" panose="020B0604020202020204" pitchFamily="34" charset="0"/>
                <a:cs typeface="Arial" panose="020B0604020202020204" pitchFamily="34" charset="0"/>
              </a:rPr>
              <a:t>mateship</a:t>
            </a:r>
            <a:r>
              <a:rPr lang="en-US" sz="1100" dirty="0">
                <a:latin typeface="Arial" panose="020B0604020202020204" pitchFamily="34" charset="0"/>
                <a:cs typeface="Arial" panose="020B0604020202020204" pitchFamily="34" charset="0"/>
              </a:rPr>
              <a:t>. </a:t>
            </a:r>
          </a:p>
          <a:p>
            <a:endParaRPr lang="en-US" dirty="0"/>
          </a:p>
          <a:p>
            <a:endParaRPr lang="en-US" dirty="0"/>
          </a:p>
        </p:txBody>
      </p:sp>
    </p:spTree>
    <p:extLst>
      <p:ext uri="{BB962C8B-B14F-4D97-AF65-F5344CB8AC3E}">
        <p14:creationId xmlns:p14="http://schemas.microsoft.com/office/powerpoint/2010/main" val="1561201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2263009"/>
          </a:xfrm>
          <a:ln w="28575">
            <a:solidFill>
              <a:schemeClr val="tx1"/>
            </a:solidFill>
          </a:ln>
        </p:spPr>
        <p:txBody>
          <a:bodyPr/>
          <a:lstStyle/>
          <a:p>
            <a:r>
              <a:rPr lang="en-AU" sz="1100" b="1" u="none" kern="1200" dirty="0">
                <a:solidFill>
                  <a:schemeClr val="tx1"/>
                </a:solidFill>
                <a:effectLst/>
                <a:latin typeface="Arial" panose="020B0604020202020204" pitchFamily="34" charset="0"/>
                <a:cs typeface="Arial" panose="020B0604020202020204" pitchFamily="34" charset="0"/>
              </a:rPr>
              <a:t>Responding </a:t>
            </a:r>
            <a:endParaRPr lang="en-GB" sz="1100" u="none" kern="1200" dirty="0">
              <a:solidFill>
                <a:schemeClr val="tx1"/>
              </a:solidFill>
              <a:effectLst/>
              <a:latin typeface="Arial" panose="020B0604020202020204" pitchFamily="34" charset="0"/>
              <a:cs typeface="Arial" panose="020B0604020202020204" pitchFamily="34" charset="0"/>
            </a:endParaRPr>
          </a:p>
          <a:p>
            <a:r>
              <a:rPr lang="en-AU" sz="1100" kern="1200" dirty="0">
                <a:solidFill>
                  <a:schemeClr val="tx1"/>
                </a:solidFill>
                <a:effectLst/>
                <a:latin typeface="Arial" panose="020B0604020202020204" pitchFamily="34" charset="0"/>
                <a:cs typeface="Arial" panose="020B0604020202020204" pitchFamily="34" charset="0"/>
              </a:rPr>
              <a:t>Look at one of </a:t>
            </a:r>
            <a:r>
              <a:rPr lang="en-AU" sz="1100" kern="1200" dirty="0" err="1">
                <a:solidFill>
                  <a:schemeClr val="tx1"/>
                </a:solidFill>
                <a:effectLst/>
                <a:latin typeface="Arial" panose="020B0604020202020204" pitchFamily="34" charset="0"/>
                <a:cs typeface="Arial" panose="020B0604020202020204" pitchFamily="34" charset="0"/>
              </a:rPr>
              <a:t>Quilty’s</a:t>
            </a:r>
            <a:r>
              <a:rPr lang="en-AU" sz="1100" kern="1200" dirty="0">
                <a:solidFill>
                  <a:schemeClr val="tx1"/>
                </a:solidFill>
                <a:effectLst/>
                <a:latin typeface="Arial" panose="020B0604020202020204" pitchFamily="34" charset="0"/>
                <a:cs typeface="Arial" panose="020B0604020202020204" pitchFamily="34" charset="0"/>
              </a:rPr>
              <a:t> paintings from different perspectives, close up and far away. How does the painting appear to change?</a:t>
            </a:r>
            <a:br>
              <a:rPr lang="en-AU" sz="1100" kern="1200" dirty="0">
                <a:solidFill>
                  <a:schemeClr val="tx1"/>
                </a:solidFill>
                <a:effectLst/>
                <a:latin typeface="Arial" panose="020B0604020202020204" pitchFamily="34" charset="0"/>
                <a:cs typeface="Arial" panose="020B0604020202020204" pitchFamily="34" charset="0"/>
              </a:rPr>
            </a:br>
            <a:endParaRPr lang="en-GB" sz="1100" kern="1200" dirty="0">
              <a:solidFill>
                <a:schemeClr val="tx1"/>
              </a:solidFill>
              <a:effectLst/>
              <a:latin typeface="Arial" panose="020B0604020202020204" pitchFamily="34" charset="0"/>
              <a:cs typeface="Arial" panose="020B0604020202020204" pitchFamily="34" charset="0"/>
            </a:endParaRPr>
          </a:p>
          <a:p>
            <a:r>
              <a:rPr lang="en-AU" sz="1100" kern="1200" dirty="0" err="1">
                <a:solidFill>
                  <a:schemeClr val="tx1"/>
                </a:solidFill>
                <a:effectLst/>
                <a:latin typeface="Arial" panose="020B0604020202020204" pitchFamily="34" charset="0"/>
                <a:cs typeface="Arial" panose="020B0604020202020204" pitchFamily="34" charset="0"/>
              </a:rPr>
              <a:t>Quilty</a:t>
            </a:r>
            <a:r>
              <a:rPr lang="en-AU" sz="1100" kern="1200" dirty="0">
                <a:solidFill>
                  <a:schemeClr val="tx1"/>
                </a:solidFill>
                <a:effectLst/>
                <a:latin typeface="Arial" panose="020B0604020202020204" pitchFamily="34" charset="0"/>
                <a:cs typeface="Arial" panose="020B0604020202020204" pitchFamily="34" charset="0"/>
              </a:rPr>
              <a:t> uses a technique called impasto, a thick application of paint, creating ridges and lumps of three-dimensional surface texture. Share a word to describe your favourite </a:t>
            </a:r>
            <a:r>
              <a:rPr lang="en-AU" sz="1100" kern="1200" dirty="0" err="1">
                <a:solidFill>
                  <a:schemeClr val="tx1"/>
                </a:solidFill>
                <a:effectLst/>
                <a:latin typeface="Arial" panose="020B0604020202020204" pitchFamily="34" charset="0"/>
                <a:cs typeface="Arial" panose="020B0604020202020204" pitchFamily="34" charset="0"/>
              </a:rPr>
              <a:t>Quilty</a:t>
            </a:r>
            <a:r>
              <a:rPr lang="en-AU" sz="1100" kern="1200" dirty="0">
                <a:solidFill>
                  <a:schemeClr val="tx1"/>
                </a:solidFill>
                <a:effectLst/>
                <a:latin typeface="Arial" panose="020B0604020202020204" pitchFamily="34" charset="0"/>
                <a:cs typeface="Arial" panose="020B0604020202020204" pitchFamily="34" charset="0"/>
              </a:rPr>
              <a:t> painting. Create a display in your classroom of these descriptive words. </a:t>
            </a:r>
          </a:p>
          <a:p>
            <a:endParaRPr lang="en-AU" sz="1100" kern="1200" dirty="0">
              <a:solidFill>
                <a:schemeClr val="tx1"/>
              </a:solidFill>
              <a:effectLst/>
              <a:latin typeface="Arial" panose="020B0604020202020204" pitchFamily="34" charset="0"/>
              <a:cs typeface="Arial" panose="020B0604020202020204" pitchFamily="34" charset="0"/>
            </a:endParaRPr>
          </a:p>
          <a:p>
            <a:r>
              <a:rPr lang="en-AU" sz="1100" b="1" kern="1200" dirty="0">
                <a:solidFill>
                  <a:schemeClr val="tx1"/>
                </a:solidFill>
                <a:effectLst/>
                <a:latin typeface="Arial" panose="020B0604020202020204" pitchFamily="34" charset="0"/>
                <a:cs typeface="Arial" panose="020B0604020202020204" pitchFamily="34" charset="0"/>
              </a:rPr>
              <a:t>Making </a:t>
            </a:r>
          </a:p>
          <a:p>
            <a:pPr marL="0" marR="0" indent="0" algn="l" defTabSz="914400" rtl="0" eaLnBrk="1" fontAlgn="auto" latinLnBrk="0" hangingPunct="1">
              <a:lnSpc>
                <a:spcPct val="100000"/>
              </a:lnSpc>
              <a:spcBef>
                <a:spcPts val="0"/>
              </a:spcBef>
              <a:spcAft>
                <a:spcPts val="0"/>
              </a:spcAft>
              <a:buClrTx/>
              <a:buSzTx/>
              <a:buFontTx/>
              <a:buNone/>
              <a:tabLst/>
              <a:defRPr/>
            </a:pPr>
            <a:r>
              <a:rPr lang="en-AU" sz="1100" kern="1200" dirty="0">
                <a:solidFill>
                  <a:schemeClr val="tx1"/>
                </a:solidFill>
                <a:effectLst/>
                <a:latin typeface="Arial" panose="020B0604020202020204" pitchFamily="34" charset="0"/>
                <a:cs typeface="Arial" panose="020B0604020202020204" pitchFamily="34" charset="0"/>
              </a:rPr>
              <a:t>The colour lilac often appears in </a:t>
            </a:r>
            <a:r>
              <a:rPr lang="en-AU" sz="1100" kern="1200" dirty="0" err="1">
                <a:solidFill>
                  <a:schemeClr val="tx1"/>
                </a:solidFill>
                <a:effectLst/>
                <a:latin typeface="Arial" panose="020B0604020202020204" pitchFamily="34" charset="0"/>
                <a:cs typeface="Arial" panose="020B0604020202020204" pitchFamily="34" charset="0"/>
              </a:rPr>
              <a:t>Quilty’s</a:t>
            </a:r>
            <a:r>
              <a:rPr lang="en-AU" sz="1100" kern="1200" dirty="0">
                <a:solidFill>
                  <a:schemeClr val="tx1"/>
                </a:solidFill>
                <a:effectLst/>
                <a:latin typeface="Arial" panose="020B0604020202020204" pitchFamily="34" charset="0"/>
                <a:cs typeface="Arial" panose="020B0604020202020204" pitchFamily="34" charset="0"/>
              </a:rPr>
              <a:t> paintings. What is your favourite colour? Create a self-portrait using various tints and shades of your favourite colour. </a:t>
            </a:r>
            <a:endParaRPr lang="en-GB" sz="1100" kern="1200" dirty="0">
              <a:solidFill>
                <a:schemeClr val="tx1"/>
              </a:solidFill>
              <a:effectLst/>
              <a:latin typeface="Arial" panose="020B0604020202020204" pitchFamily="34" charset="0"/>
              <a:cs typeface="Arial" panose="020B0604020202020204" pitchFamily="34" charset="0"/>
            </a:endParaRPr>
          </a:p>
          <a:p>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E6C6DB5-2403-497C-B1EB-2FC92B52AE6A}" type="slidenum">
              <a:rPr lang="en-AU" smtClean="0"/>
              <a:t>9</a:t>
            </a:fld>
            <a:endParaRPr lang="en-AU"/>
          </a:p>
        </p:txBody>
      </p:sp>
    </p:spTree>
    <p:extLst>
      <p:ext uri="{BB962C8B-B14F-4D97-AF65-F5344CB8AC3E}">
        <p14:creationId xmlns:p14="http://schemas.microsoft.com/office/powerpoint/2010/main" val="6552145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35C232-D205-A440-A65E-3C5A8DC2384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0167D6EA-84EA-4148-A135-1ABA88E928DF}"/>
              </a:ext>
            </a:extLst>
          </p:cNvPr>
          <p:cNvSpPr>
            <a:spLocks noGrp="1"/>
          </p:cNvSpPr>
          <p:nvPr>
            <p:ph type="title" hasCustomPrompt="1"/>
          </p:nvPr>
        </p:nvSpPr>
        <p:spPr>
          <a:xfrm>
            <a:off x="195512" y="447630"/>
            <a:ext cx="5765276" cy="1367420"/>
          </a:xfrm>
          <a:prstGeom prst="rect">
            <a:avLst/>
          </a:prstGeom>
        </p:spPr>
        <p:txBody>
          <a:bodyPr>
            <a:noAutofit/>
          </a:bodyPr>
          <a:lstStyle>
            <a:lvl1pPr>
              <a:defRPr sz="5000" spc="-40" baseline="0">
                <a:solidFill>
                  <a:schemeClr val="bg1"/>
                </a:solidFill>
              </a:defRPr>
            </a:lvl1pPr>
          </a:lstStyle>
          <a:p>
            <a:r>
              <a:rPr lang="en-US" dirty="0"/>
              <a:t>Presentation Title</a:t>
            </a:r>
          </a:p>
        </p:txBody>
      </p:sp>
    </p:spTree>
    <p:extLst>
      <p:ext uri="{BB962C8B-B14F-4D97-AF65-F5344CB8AC3E}">
        <p14:creationId xmlns:p14="http://schemas.microsoft.com/office/powerpoint/2010/main" val="168343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2 x Full Bleed Imag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C2165959-ED09-0544-9F9D-70620BF28079}"/>
              </a:ext>
            </a:extLst>
          </p:cNvPr>
          <p:cNvSpPr>
            <a:spLocks noGrp="1"/>
          </p:cNvSpPr>
          <p:nvPr>
            <p:ph type="pic" sz="quarter" idx="10" hasCustomPrompt="1"/>
          </p:nvPr>
        </p:nvSpPr>
        <p:spPr>
          <a:xfrm>
            <a:off x="1" y="0"/>
            <a:ext cx="4572000" cy="6858000"/>
          </a:xfrm>
          <a:prstGeom prst="rect">
            <a:avLst/>
          </a:prstGeom>
        </p:spPr>
        <p:txBody>
          <a:bodyPr anchor="ctr">
            <a:normAutofit/>
          </a:bodyPr>
          <a:lstStyle>
            <a:lvl1pPr algn="ctr">
              <a:defRPr sz="1000">
                <a:solidFill>
                  <a:schemeClr val="bg1">
                    <a:lumMod val="65000"/>
                  </a:schemeClr>
                </a:solidFill>
              </a:defRPr>
            </a:lvl1pPr>
          </a:lstStyle>
          <a:p>
            <a:r>
              <a:rPr lang="en-US" dirty="0"/>
              <a:t>Insert Picture</a:t>
            </a:r>
          </a:p>
        </p:txBody>
      </p:sp>
      <p:sp>
        <p:nvSpPr>
          <p:cNvPr id="6" name="Picture Placeholder 5">
            <a:extLst>
              <a:ext uri="{FF2B5EF4-FFF2-40B4-BE49-F238E27FC236}">
                <a16:creationId xmlns:a16="http://schemas.microsoft.com/office/drawing/2014/main" id="{79179511-226A-8B45-A550-0994C76FFB75}"/>
              </a:ext>
            </a:extLst>
          </p:cNvPr>
          <p:cNvSpPr>
            <a:spLocks noGrp="1"/>
          </p:cNvSpPr>
          <p:nvPr>
            <p:ph type="pic" sz="quarter" idx="11" hasCustomPrompt="1"/>
          </p:nvPr>
        </p:nvSpPr>
        <p:spPr>
          <a:xfrm>
            <a:off x="4572000" y="0"/>
            <a:ext cx="4572001" cy="6858000"/>
          </a:xfrm>
          <a:prstGeom prst="rect">
            <a:avLst/>
          </a:prstGeom>
        </p:spPr>
        <p:txBody>
          <a:bodyPr anchor="ctr">
            <a:normAutofit/>
          </a:bodyPr>
          <a:lstStyle>
            <a:lvl1pPr algn="ctr">
              <a:defRPr sz="1000">
                <a:solidFill>
                  <a:schemeClr val="bg1">
                    <a:lumMod val="65000"/>
                  </a:schemeClr>
                </a:solidFill>
              </a:defRPr>
            </a:lvl1pPr>
          </a:lstStyle>
          <a:p>
            <a:r>
              <a:rPr lang="en-US" dirty="0"/>
              <a:t>Insert Picture</a:t>
            </a:r>
          </a:p>
        </p:txBody>
      </p:sp>
    </p:spTree>
    <p:extLst>
      <p:ext uri="{BB962C8B-B14F-4D97-AF65-F5344CB8AC3E}">
        <p14:creationId xmlns:p14="http://schemas.microsoft.com/office/powerpoint/2010/main" val="4102209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 2 x Full Bleed Imag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C2165959-ED09-0544-9F9D-70620BF28079}"/>
              </a:ext>
            </a:extLst>
          </p:cNvPr>
          <p:cNvSpPr>
            <a:spLocks noGrp="1"/>
          </p:cNvSpPr>
          <p:nvPr>
            <p:ph type="pic" sz="quarter" idx="10" hasCustomPrompt="1"/>
          </p:nvPr>
        </p:nvSpPr>
        <p:spPr>
          <a:xfrm>
            <a:off x="1" y="0"/>
            <a:ext cx="4572000" cy="6858000"/>
          </a:xfrm>
          <a:prstGeom prst="rect">
            <a:avLst/>
          </a:prstGeom>
          <a:solidFill>
            <a:schemeClr val="tx1"/>
          </a:solidFill>
        </p:spPr>
        <p:txBody>
          <a:bodyPr anchor="ctr">
            <a:normAutofit/>
          </a:bodyPr>
          <a:lstStyle>
            <a:lvl1pPr algn="ctr">
              <a:defRPr sz="1000">
                <a:solidFill>
                  <a:schemeClr val="bg1">
                    <a:lumMod val="65000"/>
                  </a:schemeClr>
                </a:solidFill>
              </a:defRPr>
            </a:lvl1pPr>
          </a:lstStyle>
          <a:p>
            <a:r>
              <a:rPr lang="en-US" dirty="0"/>
              <a:t>Insert Picture</a:t>
            </a:r>
          </a:p>
        </p:txBody>
      </p:sp>
      <p:sp>
        <p:nvSpPr>
          <p:cNvPr id="6" name="Picture Placeholder 5">
            <a:extLst>
              <a:ext uri="{FF2B5EF4-FFF2-40B4-BE49-F238E27FC236}">
                <a16:creationId xmlns:a16="http://schemas.microsoft.com/office/drawing/2014/main" id="{79179511-226A-8B45-A550-0994C76FFB75}"/>
              </a:ext>
            </a:extLst>
          </p:cNvPr>
          <p:cNvSpPr>
            <a:spLocks noGrp="1"/>
          </p:cNvSpPr>
          <p:nvPr>
            <p:ph type="pic" sz="quarter" idx="11" hasCustomPrompt="1"/>
          </p:nvPr>
        </p:nvSpPr>
        <p:spPr>
          <a:xfrm>
            <a:off x="4572000" y="0"/>
            <a:ext cx="4572001" cy="6858000"/>
          </a:xfrm>
          <a:prstGeom prst="rect">
            <a:avLst/>
          </a:prstGeom>
          <a:solidFill>
            <a:schemeClr val="tx1"/>
          </a:solidFill>
        </p:spPr>
        <p:txBody>
          <a:bodyPr anchor="ctr">
            <a:normAutofit/>
          </a:bodyPr>
          <a:lstStyle>
            <a:lvl1pPr algn="ctr">
              <a:defRPr sz="1000">
                <a:solidFill>
                  <a:schemeClr val="bg1">
                    <a:lumMod val="65000"/>
                  </a:schemeClr>
                </a:solidFill>
              </a:defRPr>
            </a:lvl1pPr>
          </a:lstStyle>
          <a:p>
            <a:r>
              <a:rPr lang="en-US" dirty="0"/>
              <a:t>Insert Picture</a:t>
            </a:r>
          </a:p>
        </p:txBody>
      </p:sp>
    </p:spTree>
    <p:extLst>
      <p:ext uri="{BB962C8B-B14F-4D97-AF65-F5344CB8AC3E}">
        <p14:creationId xmlns:p14="http://schemas.microsoft.com/office/powerpoint/2010/main" val="3102785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E0E773E-7F99-7247-9017-CAD4BD2B0985}"/>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2" name="Content Placeholder 4">
            <a:extLst>
              <a:ext uri="{FF2B5EF4-FFF2-40B4-BE49-F238E27FC236}">
                <a16:creationId xmlns:a16="http://schemas.microsoft.com/office/drawing/2014/main" id="{F363EB5E-660A-8542-A343-FAE0CE00BA5A}"/>
              </a:ext>
            </a:extLst>
          </p:cNvPr>
          <p:cNvSpPr>
            <a:spLocks noGrp="1"/>
          </p:cNvSpPr>
          <p:nvPr>
            <p:ph sz="quarter" idx="11" hasCustomPrompt="1"/>
          </p:nvPr>
        </p:nvSpPr>
        <p:spPr>
          <a:xfrm>
            <a:off x="1044575" y="1384300"/>
            <a:ext cx="7054850" cy="4108450"/>
          </a:xfrm>
        </p:spPr>
        <p:txBody>
          <a:bodyPr anchor="ctr">
            <a:normAutofit/>
          </a:bodyPr>
          <a:lstStyle>
            <a:lvl1pPr algn="ctr">
              <a:defRPr sz="1000">
                <a:solidFill>
                  <a:schemeClr val="bg1">
                    <a:lumMod val="50000"/>
                  </a:schemeClr>
                </a:solidFill>
              </a:defRPr>
            </a:lvl1pPr>
          </a:lstStyle>
          <a:p>
            <a:pPr lvl="0"/>
            <a:r>
              <a:rPr lang="en-US" dirty="0"/>
              <a:t>Insert Picture</a:t>
            </a:r>
          </a:p>
        </p:txBody>
      </p:sp>
      <p:sp>
        <p:nvSpPr>
          <p:cNvPr id="5" name="Title 1">
            <a:extLst>
              <a:ext uri="{FF2B5EF4-FFF2-40B4-BE49-F238E27FC236}">
                <a16:creationId xmlns:a16="http://schemas.microsoft.com/office/drawing/2014/main" id="{1C5F0C03-BB56-DB42-A397-CC7569205ED7}"/>
              </a:ext>
            </a:extLst>
          </p:cNvPr>
          <p:cNvSpPr>
            <a:spLocks noGrp="1"/>
          </p:cNvSpPr>
          <p:nvPr>
            <p:ph type="title" hasCustomPrompt="1"/>
          </p:nvPr>
        </p:nvSpPr>
        <p:spPr>
          <a:xfrm>
            <a:off x="322924" y="291761"/>
            <a:ext cx="5712315" cy="968660"/>
          </a:xfrm>
          <a:prstGeom prst="rect">
            <a:avLst/>
          </a:prstGeom>
        </p:spPr>
        <p:txBody>
          <a:bodyPr anchor="t">
            <a:noAutofit/>
          </a:bodyPr>
          <a:lstStyle>
            <a:lvl1pPr>
              <a:lnSpc>
                <a:spcPts val="2260"/>
              </a:lnSpc>
              <a:defRPr sz="2000" spc="-40" baseline="0"/>
            </a:lvl1pPr>
          </a:lstStyle>
          <a:p>
            <a:r>
              <a:rPr lang="en-US" dirty="0"/>
              <a:t>Page Header</a:t>
            </a:r>
          </a:p>
        </p:txBody>
      </p:sp>
    </p:spTree>
    <p:extLst>
      <p:ext uri="{BB962C8B-B14F-4D97-AF65-F5344CB8AC3E}">
        <p14:creationId xmlns:p14="http://schemas.microsoft.com/office/powerpoint/2010/main" val="761589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eature Image x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35C232-D205-A440-A65E-3C5A8DC2384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8" name="Content Placeholder 2">
            <a:extLst>
              <a:ext uri="{FF2B5EF4-FFF2-40B4-BE49-F238E27FC236}">
                <a16:creationId xmlns:a16="http://schemas.microsoft.com/office/drawing/2014/main" id="{E7D57E49-38CC-314B-9351-C80B7212E85F}"/>
              </a:ext>
            </a:extLst>
          </p:cNvPr>
          <p:cNvSpPr>
            <a:spLocks noGrp="1"/>
          </p:cNvSpPr>
          <p:nvPr>
            <p:ph sz="quarter" idx="12" hasCustomPrompt="1"/>
          </p:nvPr>
        </p:nvSpPr>
        <p:spPr>
          <a:xfrm>
            <a:off x="1039813" y="1379538"/>
            <a:ext cx="3490912" cy="4098925"/>
          </a:xfrm>
        </p:spPr>
        <p:txBody>
          <a:bodyPr anchor="ctr">
            <a:normAutofit/>
          </a:bodyPr>
          <a:lstStyle>
            <a:lvl1pPr algn="ctr">
              <a:defRPr sz="1000">
                <a:solidFill>
                  <a:schemeClr val="bg1">
                    <a:lumMod val="50000"/>
                  </a:schemeClr>
                </a:solidFill>
              </a:defRPr>
            </a:lvl1pPr>
          </a:lstStyle>
          <a:p>
            <a:pPr lvl="0"/>
            <a:r>
              <a:rPr lang="en-US" dirty="0"/>
              <a:t>Insert Picture</a:t>
            </a:r>
          </a:p>
        </p:txBody>
      </p:sp>
      <p:sp>
        <p:nvSpPr>
          <p:cNvPr id="9" name="Content Placeholder 2">
            <a:extLst>
              <a:ext uri="{FF2B5EF4-FFF2-40B4-BE49-F238E27FC236}">
                <a16:creationId xmlns:a16="http://schemas.microsoft.com/office/drawing/2014/main" id="{F3E1C20E-3CBB-2C42-A5CC-71D20BCE64E0}"/>
              </a:ext>
            </a:extLst>
          </p:cNvPr>
          <p:cNvSpPr>
            <a:spLocks noGrp="1"/>
          </p:cNvSpPr>
          <p:nvPr>
            <p:ph sz="quarter" idx="13" hasCustomPrompt="1"/>
          </p:nvPr>
        </p:nvSpPr>
        <p:spPr>
          <a:xfrm>
            <a:off x="4617094" y="1379538"/>
            <a:ext cx="3490912" cy="4098925"/>
          </a:xfrm>
        </p:spPr>
        <p:txBody>
          <a:bodyPr anchor="ctr">
            <a:normAutofit/>
          </a:bodyPr>
          <a:lstStyle>
            <a:lvl1pPr algn="ctr">
              <a:defRPr sz="1000">
                <a:solidFill>
                  <a:schemeClr val="bg1">
                    <a:lumMod val="50000"/>
                  </a:schemeClr>
                </a:solidFill>
              </a:defRPr>
            </a:lvl1pPr>
          </a:lstStyle>
          <a:p>
            <a:pPr lvl="0"/>
            <a:r>
              <a:rPr lang="en-US" dirty="0"/>
              <a:t>Insert Picture</a:t>
            </a:r>
          </a:p>
        </p:txBody>
      </p:sp>
      <p:sp>
        <p:nvSpPr>
          <p:cNvPr id="6" name="Title 1">
            <a:extLst>
              <a:ext uri="{FF2B5EF4-FFF2-40B4-BE49-F238E27FC236}">
                <a16:creationId xmlns:a16="http://schemas.microsoft.com/office/drawing/2014/main" id="{71960975-9168-F04B-A674-CBDD700BA0EC}"/>
              </a:ext>
            </a:extLst>
          </p:cNvPr>
          <p:cNvSpPr>
            <a:spLocks noGrp="1"/>
          </p:cNvSpPr>
          <p:nvPr>
            <p:ph type="title" hasCustomPrompt="1"/>
          </p:nvPr>
        </p:nvSpPr>
        <p:spPr>
          <a:xfrm>
            <a:off x="322924" y="291761"/>
            <a:ext cx="5712315" cy="968660"/>
          </a:xfrm>
          <a:prstGeom prst="rect">
            <a:avLst/>
          </a:prstGeom>
        </p:spPr>
        <p:txBody>
          <a:bodyPr anchor="t">
            <a:noAutofit/>
          </a:bodyPr>
          <a:lstStyle>
            <a:lvl1pPr>
              <a:lnSpc>
                <a:spcPts val="2260"/>
              </a:lnSpc>
              <a:defRPr sz="2000" spc="-40" baseline="0"/>
            </a:lvl1pPr>
          </a:lstStyle>
          <a:p>
            <a:r>
              <a:rPr lang="en-US" dirty="0"/>
              <a:t>Page Header</a:t>
            </a:r>
          </a:p>
        </p:txBody>
      </p:sp>
    </p:spTree>
    <p:extLst>
      <p:ext uri="{BB962C8B-B14F-4D97-AF65-F5344CB8AC3E}">
        <p14:creationId xmlns:p14="http://schemas.microsoft.com/office/powerpoint/2010/main" val="424997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ltiple Image Slide with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F9A363-119D-3941-BA80-237455DB62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6" name="Picture Placeholder 5">
            <a:extLst>
              <a:ext uri="{FF2B5EF4-FFF2-40B4-BE49-F238E27FC236}">
                <a16:creationId xmlns:a16="http://schemas.microsoft.com/office/drawing/2014/main" id="{B59AB82B-55EE-E841-92A7-288E8D69F1AD}"/>
              </a:ext>
            </a:extLst>
          </p:cNvPr>
          <p:cNvSpPr>
            <a:spLocks noGrp="1"/>
          </p:cNvSpPr>
          <p:nvPr>
            <p:ph type="pic" sz="quarter" idx="10" hasCustomPrompt="1"/>
          </p:nvPr>
        </p:nvSpPr>
        <p:spPr>
          <a:xfrm>
            <a:off x="333375" y="1909719"/>
            <a:ext cx="2762250" cy="2001838"/>
          </a:xfrm>
        </p:spPr>
        <p:txBody>
          <a:bodyPr anchor="ctr">
            <a:normAutofit/>
          </a:bodyPr>
          <a:lstStyle>
            <a:lvl1pPr algn="ctr">
              <a:defRPr sz="1000">
                <a:solidFill>
                  <a:schemeClr val="bg1">
                    <a:lumMod val="50000"/>
                  </a:schemeClr>
                </a:solidFill>
              </a:defRPr>
            </a:lvl1pPr>
          </a:lstStyle>
          <a:p>
            <a:r>
              <a:rPr lang="en-US" sz="1000" dirty="0"/>
              <a:t>Insert Picture</a:t>
            </a:r>
            <a:endParaRPr lang="en-US" dirty="0"/>
          </a:p>
        </p:txBody>
      </p:sp>
      <p:sp>
        <p:nvSpPr>
          <p:cNvPr id="7" name="Picture Placeholder 5">
            <a:extLst>
              <a:ext uri="{FF2B5EF4-FFF2-40B4-BE49-F238E27FC236}">
                <a16:creationId xmlns:a16="http://schemas.microsoft.com/office/drawing/2014/main" id="{F58146BA-70F2-8244-8588-9C0F28E5CAA7}"/>
              </a:ext>
            </a:extLst>
          </p:cNvPr>
          <p:cNvSpPr>
            <a:spLocks noGrp="1"/>
          </p:cNvSpPr>
          <p:nvPr>
            <p:ph type="pic" sz="quarter" idx="11" hasCustomPrompt="1"/>
          </p:nvPr>
        </p:nvSpPr>
        <p:spPr>
          <a:xfrm>
            <a:off x="3187786" y="1909719"/>
            <a:ext cx="2762250" cy="2001838"/>
          </a:xfrm>
        </p:spPr>
        <p:txBody>
          <a:bodyPr anchor="ctr">
            <a:normAutofit/>
          </a:bodyPr>
          <a:lstStyle>
            <a:lvl1pPr algn="ctr">
              <a:defRPr sz="1000">
                <a:solidFill>
                  <a:schemeClr val="bg1">
                    <a:lumMod val="50000"/>
                  </a:schemeClr>
                </a:solidFill>
              </a:defRPr>
            </a:lvl1pPr>
          </a:lstStyle>
          <a:p>
            <a:r>
              <a:rPr lang="en-US" sz="1000" dirty="0"/>
              <a:t>Insert Picture</a:t>
            </a:r>
            <a:endParaRPr lang="en-US" dirty="0"/>
          </a:p>
        </p:txBody>
      </p:sp>
      <p:sp>
        <p:nvSpPr>
          <p:cNvPr id="8" name="Picture Placeholder 5">
            <a:extLst>
              <a:ext uri="{FF2B5EF4-FFF2-40B4-BE49-F238E27FC236}">
                <a16:creationId xmlns:a16="http://schemas.microsoft.com/office/drawing/2014/main" id="{663BC936-5DA8-D24F-9727-FAF6D2028086}"/>
              </a:ext>
            </a:extLst>
          </p:cNvPr>
          <p:cNvSpPr>
            <a:spLocks noGrp="1"/>
          </p:cNvSpPr>
          <p:nvPr>
            <p:ph type="pic" sz="quarter" idx="12" hasCustomPrompt="1"/>
          </p:nvPr>
        </p:nvSpPr>
        <p:spPr>
          <a:xfrm>
            <a:off x="6048375" y="1909719"/>
            <a:ext cx="2762250" cy="2001838"/>
          </a:xfrm>
        </p:spPr>
        <p:txBody>
          <a:bodyPr anchor="ctr">
            <a:normAutofit/>
          </a:bodyPr>
          <a:lstStyle>
            <a:lvl1pPr algn="ctr">
              <a:defRPr sz="1000">
                <a:solidFill>
                  <a:schemeClr val="bg1">
                    <a:lumMod val="50000"/>
                  </a:schemeClr>
                </a:solidFill>
              </a:defRPr>
            </a:lvl1pPr>
          </a:lstStyle>
          <a:p>
            <a:r>
              <a:rPr lang="en-US" sz="1000" dirty="0"/>
              <a:t>Insert Picture</a:t>
            </a:r>
            <a:endParaRPr lang="en-US" dirty="0"/>
          </a:p>
        </p:txBody>
      </p:sp>
      <p:sp>
        <p:nvSpPr>
          <p:cNvPr id="9" name="Picture Placeholder 5">
            <a:extLst>
              <a:ext uri="{FF2B5EF4-FFF2-40B4-BE49-F238E27FC236}">
                <a16:creationId xmlns:a16="http://schemas.microsoft.com/office/drawing/2014/main" id="{539540B6-A2D2-D548-BAC3-E4A5A8B38390}"/>
              </a:ext>
            </a:extLst>
          </p:cNvPr>
          <p:cNvSpPr>
            <a:spLocks noGrp="1"/>
          </p:cNvSpPr>
          <p:nvPr>
            <p:ph type="pic" sz="quarter" idx="13" hasCustomPrompt="1"/>
          </p:nvPr>
        </p:nvSpPr>
        <p:spPr>
          <a:xfrm>
            <a:off x="333375" y="3998010"/>
            <a:ext cx="2762250" cy="2001838"/>
          </a:xfrm>
        </p:spPr>
        <p:txBody>
          <a:bodyPr anchor="ctr">
            <a:normAutofit/>
          </a:bodyPr>
          <a:lstStyle>
            <a:lvl1pPr algn="ctr">
              <a:defRPr sz="1000">
                <a:solidFill>
                  <a:schemeClr val="bg1">
                    <a:lumMod val="50000"/>
                  </a:schemeClr>
                </a:solidFill>
              </a:defRPr>
            </a:lvl1pPr>
          </a:lstStyle>
          <a:p>
            <a:r>
              <a:rPr lang="en-US" sz="1000" dirty="0"/>
              <a:t>Insert Picture</a:t>
            </a:r>
            <a:endParaRPr lang="en-US" dirty="0"/>
          </a:p>
        </p:txBody>
      </p:sp>
      <p:sp>
        <p:nvSpPr>
          <p:cNvPr id="10" name="Picture Placeholder 5">
            <a:extLst>
              <a:ext uri="{FF2B5EF4-FFF2-40B4-BE49-F238E27FC236}">
                <a16:creationId xmlns:a16="http://schemas.microsoft.com/office/drawing/2014/main" id="{114C9859-A412-614E-8428-7B16CB49993F}"/>
              </a:ext>
            </a:extLst>
          </p:cNvPr>
          <p:cNvSpPr>
            <a:spLocks noGrp="1"/>
          </p:cNvSpPr>
          <p:nvPr>
            <p:ph type="pic" sz="quarter" idx="14" hasCustomPrompt="1"/>
          </p:nvPr>
        </p:nvSpPr>
        <p:spPr>
          <a:xfrm>
            <a:off x="3187786" y="3998010"/>
            <a:ext cx="2762250" cy="2001838"/>
          </a:xfrm>
        </p:spPr>
        <p:txBody>
          <a:bodyPr anchor="ctr">
            <a:normAutofit/>
          </a:bodyPr>
          <a:lstStyle>
            <a:lvl1pPr algn="ctr">
              <a:defRPr sz="1000">
                <a:solidFill>
                  <a:schemeClr val="bg1">
                    <a:lumMod val="50000"/>
                  </a:schemeClr>
                </a:solidFill>
              </a:defRPr>
            </a:lvl1pPr>
          </a:lstStyle>
          <a:p>
            <a:r>
              <a:rPr lang="en-US" sz="1000" dirty="0"/>
              <a:t>Insert Picture</a:t>
            </a:r>
            <a:endParaRPr lang="en-US" dirty="0"/>
          </a:p>
        </p:txBody>
      </p:sp>
      <p:sp>
        <p:nvSpPr>
          <p:cNvPr id="11" name="Picture Placeholder 5">
            <a:extLst>
              <a:ext uri="{FF2B5EF4-FFF2-40B4-BE49-F238E27FC236}">
                <a16:creationId xmlns:a16="http://schemas.microsoft.com/office/drawing/2014/main" id="{A25BCA76-2B53-9843-AD1D-37D567F7E4AC}"/>
              </a:ext>
            </a:extLst>
          </p:cNvPr>
          <p:cNvSpPr>
            <a:spLocks noGrp="1"/>
          </p:cNvSpPr>
          <p:nvPr>
            <p:ph type="pic" sz="quarter" idx="15" hasCustomPrompt="1"/>
          </p:nvPr>
        </p:nvSpPr>
        <p:spPr>
          <a:xfrm>
            <a:off x="6048375" y="3998010"/>
            <a:ext cx="2762250" cy="2001838"/>
          </a:xfrm>
        </p:spPr>
        <p:txBody>
          <a:bodyPr anchor="ctr">
            <a:normAutofit/>
          </a:bodyPr>
          <a:lstStyle>
            <a:lvl1pPr algn="ctr">
              <a:defRPr sz="1000">
                <a:solidFill>
                  <a:schemeClr val="bg1">
                    <a:lumMod val="50000"/>
                  </a:schemeClr>
                </a:solidFill>
              </a:defRPr>
            </a:lvl1pPr>
          </a:lstStyle>
          <a:p>
            <a:r>
              <a:rPr lang="en-US" sz="1000" dirty="0"/>
              <a:t>Insert Picture</a:t>
            </a:r>
            <a:endParaRPr lang="en-US" dirty="0"/>
          </a:p>
        </p:txBody>
      </p:sp>
      <p:sp>
        <p:nvSpPr>
          <p:cNvPr id="12" name="Title 1">
            <a:extLst>
              <a:ext uri="{FF2B5EF4-FFF2-40B4-BE49-F238E27FC236}">
                <a16:creationId xmlns:a16="http://schemas.microsoft.com/office/drawing/2014/main" id="{016B38A0-AE36-6042-8D99-4F0C80064ECB}"/>
              </a:ext>
            </a:extLst>
          </p:cNvPr>
          <p:cNvSpPr>
            <a:spLocks noGrp="1"/>
          </p:cNvSpPr>
          <p:nvPr>
            <p:ph type="title" hasCustomPrompt="1"/>
          </p:nvPr>
        </p:nvSpPr>
        <p:spPr>
          <a:xfrm>
            <a:off x="322924" y="291761"/>
            <a:ext cx="5712315" cy="968660"/>
          </a:xfrm>
          <a:prstGeom prst="rect">
            <a:avLst/>
          </a:prstGeom>
        </p:spPr>
        <p:txBody>
          <a:bodyPr anchor="t">
            <a:noAutofit/>
          </a:bodyPr>
          <a:lstStyle>
            <a:lvl1pPr>
              <a:lnSpc>
                <a:spcPts val="2260"/>
              </a:lnSpc>
              <a:defRPr sz="2000" spc="-40" baseline="0"/>
            </a:lvl1pPr>
          </a:lstStyle>
          <a:p>
            <a:r>
              <a:rPr lang="en-US" dirty="0"/>
              <a:t>Page Header</a:t>
            </a:r>
          </a:p>
        </p:txBody>
      </p:sp>
    </p:spTree>
    <p:extLst>
      <p:ext uri="{BB962C8B-B14F-4D97-AF65-F5344CB8AC3E}">
        <p14:creationId xmlns:p14="http://schemas.microsoft.com/office/powerpoint/2010/main" val="1815560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ultiple Imag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F9A363-119D-3941-BA80-237455DB62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3" name="Title 1">
            <a:extLst>
              <a:ext uri="{FF2B5EF4-FFF2-40B4-BE49-F238E27FC236}">
                <a16:creationId xmlns:a16="http://schemas.microsoft.com/office/drawing/2014/main" id="{4751476F-FEEE-EA4F-A29C-44B768A2F12E}"/>
              </a:ext>
            </a:extLst>
          </p:cNvPr>
          <p:cNvSpPr>
            <a:spLocks noGrp="1"/>
          </p:cNvSpPr>
          <p:nvPr>
            <p:ph type="title" hasCustomPrompt="1"/>
          </p:nvPr>
        </p:nvSpPr>
        <p:spPr>
          <a:xfrm>
            <a:off x="235839" y="258023"/>
            <a:ext cx="8574786" cy="1651696"/>
          </a:xfrm>
          <a:prstGeom prst="rect">
            <a:avLst/>
          </a:prstGeom>
        </p:spPr>
        <p:txBody>
          <a:bodyPr numCol="3" anchor="t">
            <a:normAutofit/>
          </a:bodyPr>
          <a:lstStyle>
            <a:lvl1pPr marL="84600" indent="-84600">
              <a:lnSpc>
                <a:spcPct val="100000"/>
              </a:lnSpc>
              <a:buFont typeface="+mj-lt"/>
              <a:buAutoNum type="arabicPeriod"/>
              <a:defRPr sz="800" b="0" i="0" spc="-60" baseline="0">
                <a:latin typeface="Neutral BP" panose="02000000000000000000" pitchFamily="2" charset="0"/>
              </a:defRPr>
            </a:lvl1pPr>
          </a:lstStyle>
          <a:p>
            <a:r>
              <a:rPr lang="en-US" dirty="0"/>
              <a:t>Insert Copy here</a:t>
            </a:r>
            <a:br>
              <a:rPr lang="en-US" dirty="0"/>
            </a:br>
            <a:endParaRPr lang="en-US" dirty="0"/>
          </a:p>
        </p:txBody>
      </p:sp>
      <p:sp>
        <p:nvSpPr>
          <p:cNvPr id="6" name="Picture Placeholder 5">
            <a:extLst>
              <a:ext uri="{FF2B5EF4-FFF2-40B4-BE49-F238E27FC236}">
                <a16:creationId xmlns:a16="http://schemas.microsoft.com/office/drawing/2014/main" id="{B59AB82B-55EE-E841-92A7-288E8D69F1AD}"/>
              </a:ext>
            </a:extLst>
          </p:cNvPr>
          <p:cNvSpPr>
            <a:spLocks noGrp="1"/>
          </p:cNvSpPr>
          <p:nvPr>
            <p:ph type="pic" sz="quarter" idx="10" hasCustomPrompt="1"/>
          </p:nvPr>
        </p:nvSpPr>
        <p:spPr>
          <a:xfrm>
            <a:off x="333375" y="1909719"/>
            <a:ext cx="2762250" cy="2001838"/>
          </a:xfrm>
        </p:spPr>
        <p:txBody>
          <a:bodyPr anchor="ctr">
            <a:normAutofit/>
          </a:bodyPr>
          <a:lstStyle>
            <a:lvl1pPr algn="ctr">
              <a:defRPr sz="1000">
                <a:solidFill>
                  <a:schemeClr val="bg1">
                    <a:lumMod val="50000"/>
                  </a:schemeClr>
                </a:solidFill>
              </a:defRPr>
            </a:lvl1pPr>
          </a:lstStyle>
          <a:p>
            <a:r>
              <a:rPr lang="en-US" sz="1000" dirty="0"/>
              <a:t>Insert Picture</a:t>
            </a:r>
            <a:endParaRPr lang="en-US" dirty="0"/>
          </a:p>
        </p:txBody>
      </p:sp>
      <p:sp>
        <p:nvSpPr>
          <p:cNvPr id="7" name="Picture Placeholder 5">
            <a:extLst>
              <a:ext uri="{FF2B5EF4-FFF2-40B4-BE49-F238E27FC236}">
                <a16:creationId xmlns:a16="http://schemas.microsoft.com/office/drawing/2014/main" id="{F58146BA-70F2-8244-8588-9C0F28E5CAA7}"/>
              </a:ext>
            </a:extLst>
          </p:cNvPr>
          <p:cNvSpPr>
            <a:spLocks noGrp="1"/>
          </p:cNvSpPr>
          <p:nvPr>
            <p:ph type="pic" sz="quarter" idx="11" hasCustomPrompt="1"/>
          </p:nvPr>
        </p:nvSpPr>
        <p:spPr>
          <a:xfrm>
            <a:off x="3187786" y="1909719"/>
            <a:ext cx="2762250" cy="2001838"/>
          </a:xfrm>
        </p:spPr>
        <p:txBody>
          <a:bodyPr anchor="ctr">
            <a:normAutofit/>
          </a:bodyPr>
          <a:lstStyle>
            <a:lvl1pPr algn="ctr">
              <a:defRPr sz="1000">
                <a:solidFill>
                  <a:schemeClr val="bg1">
                    <a:lumMod val="50000"/>
                  </a:schemeClr>
                </a:solidFill>
              </a:defRPr>
            </a:lvl1pPr>
          </a:lstStyle>
          <a:p>
            <a:r>
              <a:rPr lang="en-US" sz="1000" dirty="0"/>
              <a:t>Insert Picture</a:t>
            </a:r>
            <a:endParaRPr lang="en-US" dirty="0"/>
          </a:p>
        </p:txBody>
      </p:sp>
      <p:sp>
        <p:nvSpPr>
          <p:cNvPr id="8" name="Picture Placeholder 5">
            <a:extLst>
              <a:ext uri="{FF2B5EF4-FFF2-40B4-BE49-F238E27FC236}">
                <a16:creationId xmlns:a16="http://schemas.microsoft.com/office/drawing/2014/main" id="{663BC936-5DA8-D24F-9727-FAF6D2028086}"/>
              </a:ext>
            </a:extLst>
          </p:cNvPr>
          <p:cNvSpPr>
            <a:spLocks noGrp="1"/>
          </p:cNvSpPr>
          <p:nvPr>
            <p:ph type="pic" sz="quarter" idx="12" hasCustomPrompt="1"/>
          </p:nvPr>
        </p:nvSpPr>
        <p:spPr>
          <a:xfrm>
            <a:off x="6048375" y="1909719"/>
            <a:ext cx="2762250" cy="2001838"/>
          </a:xfrm>
        </p:spPr>
        <p:txBody>
          <a:bodyPr anchor="ctr">
            <a:normAutofit/>
          </a:bodyPr>
          <a:lstStyle>
            <a:lvl1pPr algn="ctr">
              <a:defRPr sz="1000">
                <a:solidFill>
                  <a:schemeClr val="bg1">
                    <a:lumMod val="50000"/>
                  </a:schemeClr>
                </a:solidFill>
              </a:defRPr>
            </a:lvl1pPr>
          </a:lstStyle>
          <a:p>
            <a:r>
              <a:rPr lang="en-US" sz="1000" dirty="0"/>
              <a:t>Insert Picture</a:t>
            </a:r>
            <a:endParaRPr lang="en-US" dirty="0"/>
          </a:p>
        </p:txBody>
      </p:sp>
      <p:sp>
        <p:nvSpPr>
          <p:cNvPr id="9" name="Picture Placeholder 5">
            <a:extLst>
              <a:ext uri="{FF2B5EF4-FFF2-40B4-BE49-F238E27FC236}">
                <a16:creationId xmlns:a16="http://schemas.microsoft.com/office/drawing/2014/main" id="{539540B6-A2D2-D548-BAC3-E4A5A8B38390}"/>
              </a:ext>
            </a:extLst>
          </p:cNvPr>
          <p:cNvSpPr>
            <a:spLocks noGrp="1"/>
          </p:cNvSpPr>
          <p:nvPr>
            <p:ph type="pic" sz="quarter" idx="13" hasCustomPrompt="1"/>
          </p:nvPr>
        </p:nvSpPr>
        <p:spPr>
          <a:xfrm>
            <a:off x="333375" y="3998010"/>
            <a:ext cx="2762250" cy="2001838"/>
          </a:xfrm>
        </p:spPr>
        <p:txBody>
          <a:bodyPr anchor="ctr">
            <a:normAutofit/>
          </a:bodyPr>
          <a:lstStyle>
            <a:lvl1pPr algn="ctr">
              <a:defRPr sz="1000">
                <a:solidFill>
                  <a:schemeClr val="bg1">
                    <a:lumMod val="50000"/>
                  </a:schemeClr>
                </a:solidFill>
              </a:defRPr>
            </a:lvl1pPr>
          </a:lstStyle>
          <a:p>
            <a:r>
              <a:rPr lang="en-US" sz="1000" dirty="0"/>
              <a:t>Insert Picture</a:t>
            </a:r>
            <a:endParaRPr lang="en-US" dirty="0"/>
          </a:p>
        </p:txBody>
      </p:sp>
      <p:sp>
        <p:nvSpPr>
          <p:cNvPr id="10" name="Picture Placeholder 5">
            <a:extLst>
              <a:ext uri="{FF2B5EF4-FFF2-40B4-BE49-F238E27FC236}">
                <a16:creationId xmlns:a16="http://schemas.microsoft.com/office/drawing/2014/main" id="{114C9859-A412-614E-8428-7B16CB49993F}"/>
              </a:ext>
            </a:extLst>
          </p:cNvPr>
          <p:cNvSpPr>
            <a:spLocks noGrp="1"/>
          </p:cNvSpPr>
          <p:nvPr>
            <p:ph type="pic" sz="quarter" idx="14" hasCustomPrompt="1"/>
          </p:nvPr>
        </p:nvSpPr>
        <p:spPr>
          <a:xfrm>
            <a:off x="3187786" y="3998010"/>
            <a:ext cx="2762250" cy="2001838"/>
          </a:xfrm>
        </p:spPr>
        <p:txBody>
          <a:bodyPr anchor="ctr">
            <a:normAutofit/>
          </a:bodyPr>
          <a:lstStyle>
            <a:lvl1pPr algn="ctr">
              <a:defRPr sz="1000">
                <a:solidFill>
                  <a:schemeClr val="bg1">
                    <a:lumMod val="50000"/>
                  </a:schemeClr>
                </a:solidFill>
              </a:defRPr>
            </a:lvl1pPr>
          </a:lstStyle>
          <a:p>
            <a:r>
              <a:rPr lang="en-US" sz="1000" dirty="0"/>
              <a:t>Insert Picture</a:t>
            </a:r>
            <a:endParaRPr lang="en-US" dirty="0"/>
          </a:p>
        </p:txBody>
      </p:sp>
      <p:sp>
        <p:nvSpPr>
          <p:cNvPr id="11" name="Picture Placeholder 5">
            <a:extLst>
              <a:ext uri="{FF2B5EF4-FFF2-40B4-BE49-F238E27FC236}">
                <a16:creationId xmlns:a16="http://schemas.microsoft.com/office/drawing/2014/main" id="{A25BCA76-2B53-9843-AD1D-37D567F7E4AC}"/>
              </a:ext>
            </a:extLst>
          </p:cNvPr>
          <p:cNvSpPr>
            <a:spLocks noGrp="1"/>
          </p:cNvSpPr>
          <p:nvPr>
            <p:ph type="pic" sz="quarter" idx="15" hasCustomPrompt="1"/>
          </p:nvPr>
        </p:nvSpPr>
        <p:spPr>
          <a:xfrm>
            <a:off x="6048375" y="3998010"/>
            <a:ext cx="2762250" cy="2001838"/>
          </a:xfrm>
        </p:spPr>
        <p:txBody>
          <a:bodyPr anchor="ctr">
            <a:normAutofit/>
          </a:bodyPr>
          <a:lstStyle>
            <a:lvl1pPr algn="ctr">
              <a:defRPr sz="1000">
                <a:solidFill>
                  <a:schemeClr val="bg1">
                    <a:lumMod val="50000"/>
                  </a:schemeClr>
                </a:solidFill>
              </a:defRPr>
            </a:lvl1pPr>
          </a:lstStyle>
          <a:p>
            <a:r>
              <a:rPr lang="en-US" sz="1000" dirty="0"/>
              <a:t>Insert Picture</a:t>
            </a:r>
            <a:endParaRPr lang="en-US" dirty="0"/>
          </a:p>
        </p:txBody>
      </p:sp>
    </p:spTree>
    <p:extLst>
      <p:ext uri="{BB962C8B-B14F-4D97-AF65-F5344CB8AC3E}">
        <p14:creationId xmlns:p14="http://schemas.microsoft.com/office/powerpoint/2010/main" val="2097573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7FB7A0-6F84-9842-A006-DC908ACFF816}"/>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18C9F31D-10DD-6442-AEC6-4BCAE918C5F1}"/>
              </a:ext>
            </a:extLst>
          </p:cNvPr>
          <p:cNvSpPr>
            <a:spLocks noGrp="1"/>
          </p:cNvSpPr>
          <p:nvPr>
            <p:ph type="title" hasCustomPrompt="1"/>
          </p:nvPr>
        </p:nvSpPr>
        <p:spPr>
          <a:xfrm>
            <a:off x="195512" y="447630"/>
            <a:ext cx="5765276" cy="1367420"/>
          </a:xfrm>
          <a:prstGeom prst="rect">
            <a:avLst/>
          </a:prstGeom>
        </p:spPr>
        <p:txBody>
          <a:bodyPr>
            <a:noAutofit/>
          </a:bodyPr>
          <a:lstStyle>
            <a:lvl1pPr>
              <a:defRPr sz="5000" spc="-40" baseline="0">
                <a:solidFill>
                  <a:schemeClr val="bg1"/>
                </a:solidFill>
              </a:defRPr>
            </a:lvl1pPr>
          </a:lstStyle>
          <a:p>
            <a:r>
              <a:rPr lang="en-US" dirty="0"/>
              <a:t>Thank you</a:t>
            </a:r>
          </a:p>
        </p:txBody>
      </p:sp>
      <p:sp>
        <p:nvSpPr>
          <p:cNvPr id="5" name="Text Placeholder 8">
            <a:extLst>
              <a:ext uri="{FF2B5EF4-FFF2-40B4-BE49-F238E27FC236}">
                <a16:creationId xmlns:a16="http://schemas.microsoft.com/office/drawing/2014/main" id="{34D66A10-4E5B-BF4E-A7C6-7E0FC7059DE8}"/>
              </a:ext>
            </a:extLst>
          </p:cNvPr>
          <p:cNvSpPr>
            <a:spLocks noGrp="1"/>
          </p:cNvSpPr>
          <p:nvPr>
            <p:ph idx="1" hasCustomPrompt="1"/>
          </p:nvPr>
        </p:nvSpPr>
        <p:spPr>
          <a:xfrm>
            <a:off x="237760" y="1917444"/>
            <a:ext cx="2275285" cy="1130556"/>
          </a:xfrm>
          <a:prstGeom prst="rect">
            <a:avLst/>
          </a:prstGeom>
          <a:noFill/>
        </p:spPr>
        <p:txBody>
          <a:bodyPr vert="horz" lIns="0" tIns="45720" rIns="0" bIns="46800" rtlCol="0">
            <a:noAutofit/>
          </a:bodyPr>
          <a:lstStyle>
            <a:lvl1pPr>
              <a:lnSpc>
                <a:spcPts val="640"/>
              </a:lnSpc>
              <a:defRPr sz="1200" i="0">
                <a:solidFill>
                  <a:schemeClr val="bg1"/>
                </a:solidFill>
              </a:defRPr>
            </a:lvl1pPr>
            <a:lvl2pPr>
              <a:defRPr>
                <a:solidFill>
                  <a:schemeClr val="bg1"/>
                </a:solidFill>
              </a:defRPr>
            </a:lvl2pPr>
            <a:lvl3pPr>
              <a:defRPr>
                <a:solidFill>
                  <a:schemeClr val="bg1"/>
                </a:solidFill>
              </a:defRPr>
            </a:lvl3pPr>
          </a:lstStyle>
          <a:p>
            <a:pPr lvl="0"/>
            <a:r>
              <a:rPr lang="en-US" dirty="0"/>
              <a:t>John Smith</a:t>
            </a:r>
          </a:p>
          <a:p>
            <a:pPr lvl="0"/>
            <a:r>
              <a:rPr lang="en-US" dirty="0"/>
              <a:t>Curator of Asian Art</a:t>
            </a:r>
          </a:p>
          <a:p>
            <a:pPr lvl="0"/>
            <a:endParaRPr lang="en-US" dirty="0"/>
          </a:p>
          <a:p>
            <a:pPr lvl="0"/>
            <a:r>
              <a:rPr lang="en-US" dirty="0" err="1"/>
              <a:t>j.smith@agsa.sa.gov.au</a:t>
            </a:r>
            <a:endParaRPr lang="en-US" dirty="0"/>
          </a:p>
          <a:p>
            <a:pPr lvl="0"/>
            <a:r>
              <a:rPr lang="en-US" dirty="0"/>
              <a:t>(+61)401 945 388</a:t>
            </a:r>
          </a:p>
          <a:p>
            <a:pPr lvl="0"/>
            <a:r>
              <a:rPr lang="en-US" dirty="0" err="1"/>
              <a:t>Instagram.com</a:t>
            </a:r>
            <a:r>
              <a:rPr lang="en-US" dirty="0"/>
              <a:t>/</a:t>
            </a:r>
            <a:r>
              <a:rPr lang="en-US" dirty="0" err="1"/>
              <a:t>johnsmith</a:t>
            </a:r>
            <a:endParaRPr lang="en-US" dirty="0"/>
          </a:p>
        </p:txBody>
      </p:sp>
      <p:sp>
        <p:nvSpPr>
          <p:cNvPr id="6" name="Text Placeholder 8">
            <a:extLst>
              <a:ext uri="{FF2B5EF4-FFF2-40B4-BE49-F238E27FC236}">
                <a16:creationId xmlns:a16="http://schemas.microsoft.com/office/drawing/2014/main" id="{4F2C3694-1397-A34C-81BF-D30EDDA9ED8C}"/>
              </a:ext>
            </a:extLst>
          </p:cNvPr>
          <p:cNvSpPr>
            <a:spLocks noGrp="1"/>
          </p:cNvSpPr>
          <p:nvPr>
            <p:ph idx="10" hasCustomPrompt="1"/>
          </p:nvPr>
        </p:nvSpPr>
        <p:spPr>
          <a:xfrm>
            <a:off x="3092927" y="1917444"/>
            <a:ext cx="2275285" cy="1130556"/>
          </a:xfrm>
          <a:prstGeom prst="rect">
            <a:avLst/>
          </a:prstGeom>
          <a:noFill/>
        </p:spPr>
        <p:txBody>
          <a:bodyPr vert="horz" lIns="0" tIns="45720" rIns="0" bIns="46800" rtlCol="0">
            <a:noAutofit/>
          </a:bodyPr>
          <a:lstStyle>
            <a:lvl1pPr>
              <a:lnSpc>
                <a:spcPts val="640"/>
              </a:lnSpc>
              <a:defRPr sz="1200" i="0">
                <a:solidFill>
                  <a:schemeClr val="bg1"/>
                </a:solidFill>
              </a:defRPr>
            </a:lvl1pPr>
            <a:lvl2pPr>
              <a:defRPr>
                <a:solidFill>
                  <a:schemeClr val="bg1"/>
                </a:solidFill>
              </a:defRPr>
            </a:lvl2pPr>
            <a:lvl3pPr>
              <a:defRPr>
                <a:solidFill>
                  <a:schemeClr val="bg1"/>
                </a:solidFill>
              </a:defRPr>
            </a:lvl3pPr>
          </a:lstStyle>
          <a:p>
            <a:pPr lvl="0"/>
            <a:r>
              <a:rPr lang="en-US" dirty="0"/>
              <a:t>Jane Citizen</a:t>
            </a:r>
          </a:p>
          <a:p>
            <a:pPr lvl="0"/>
            <a:r>
              <a:rPr lang="en-US" dirty="0"/>
              <a:t>Artist</a:t>
            </a:r>
          </a:p>
          <a:p>
            <a:pPr lvl="0"/>
            <a:endParaRPr lang="en-US" dirty="0"/>
          </a:p>
          <a:p>
            <a:pPr lvl="0"/>
            <a:r>
              <a:rPr lang="en-US" dirty="0" err="1"/>
              <a:t>office@jand-citizen.com.au</a:t>
            </a:r>
            <a:endParaRPr lang="en-US" dirty="0"/>
          </a:p>
          <a:p>
            <a:pPr lvl="0"/>
            <a:r>
              <a:rPr lang="en-US" dirty="0"/>
              <a:t>(+61)409 294 820</a:t>
            </a:r>
          </a:p>
          <a:p>
            <a:pPr lvl="0"/>
            <a:r>
              <a:rPr lang="en-US" dirty="0" err="1"/>
              <a:t>Instagram.com</a:t>
            </a:r>
            <a:r>
              <a:rPr lang="en-US" dirty="0"/>
              <a:t>/</a:t>
            </a:r>
            <a:r>
              <a:rPr lang="en-US" dirty="0" err="1"/>
              <a:t>janecitizen</a:t>
            </a:r>
            <a:endParaRPr lang="en-US" dirty="0"/>
          </a:p>
        </p:txBody>
      </p:sp>
    </p:spTree>
    <p:extLst>
      <p:ext uri="{BB962C8B-B14F-4D97-AF65-F5344CB8AC3E}">
        <p14:creationId xmlns:p14="http://schemas.microsoft.com/office/powerpoint/2010/main" val="641393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body of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79525-D7C1-DD40-8227-4DF8AC93B129}"/>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3" name="Text Placeholder 2">
            <a:extLst>
              <a:ext uri="{FF2B5EF4-FFF2-40B4-BE49-F238E27FC236}">
                <a16:creationId xmlns:a16="http://schemas.microsoft.com/office/drawing/2014/main" id="{9DBBBDD4-7EC1-C54B-9DF1-586D269BE968}"/>
              </a:ext>
            </a:extLst>
          </p:cNvPr>
          <p:cNvSpPr>
            <a:spLocks noGrp="1"/>
          </p:cNvSpPr>
          <p:nvPr>
            <p:ph idx="1" hasCustomPrompt="1"/>
          </p:nvPr>
        </p:nvSpPr>
        <p:spPr>
          <a:xfrm>
            <a:off x="194217" y="1800892"/>
            <a:ext cx="5761740" cy="3674644"/>
          </a:xfrm>
          <a:prstGeom prst="rect">
            <a:avLst/>
          </a:prstGeom>
        </p:spPr>
        <p:txBody>
          <a:bodyPr vert="horz" lIns="91440" tIns="45720" rIns="91440" bIns="45720" rtlCol="0">
            <a:noAutofit/>
          </a:bodyPr>
          <a:lstStyle>
            <a:lvl1pPr>
              <a:lnSpc>
                <a:spcPts val="2260"/>
              </a:lnSpc>
              <a:defRPr sz="1800"/>
            </a:lvl1pPr>
          </a:lstStyle>
          <a:p>
            <a:pPr lvl="0"/>
            <a:r>
              <a:rPr lang="en-US" dirty="0"/>
              <a:t>This is a text page.</a:t>
            </a:r>
          </a:p>
          <a:p>
            <a:pPr lvl="1"/>
            <a:r>
              <a:rPr lang="en-US" dirty="0"/>
              <a:t>Second level</a:t>
            </a:r>
          </a:p>
          <a:p>
            <a:pPr lvl="2"/>
            <a:r>
              <a:rPr lang="en-US" dirty="0"/>
              <a:t>Third level</a:t>
            </a:r>
          </a:p>
        </p:txBody>
      </p:sp>
      <p:sp>
        <p:nvSpPr>
          <p:cNvPr id="16" name="Title 1">
            <a:extLst>
              <a:ext uri="{FF2B5EF4-FFF2-40B4-BE49-F238E27FC236}">
                <a16:creationId xmlns:a16="http://schemas.microsoft.com/office/drawing/2014/main" id="{B853E8A8-E9F3-7645-B872-22ADA5FB5AFA}"/>
              </a:ext>
            </a:extLst>
          </p:cNvPr>
          <p:cNvSpPr>
            <a:spLocks noGrp="1"/>
          </p:cNvSpPr>
          <p:nvPr>
            <p:ph type="title" hasCustomPrompt="1"/>
          </p:nvPr>
        </p:nvSpPr>
        <p:spPr>
          <a:xfrm>
            <a:off x="322924" y="291761"/>
            <a:ext cx="5712315" cy="968660"/>
          </a:xfrm>
          <a:prstGeom prst="rect">
            <a:avLst/>
          </a:prstGeom>
        </p:spPr>
        <p:txBody>
          <a:bodyPr anchor="t">
            <a:noAutofit/>
          </a:bodyPr>
          <a:lstStyle>
            <a:lvl1pPr>
              <a:lnSpc>
                <a:spcPts val="2260"/>
              </a:lnSpc>
              <a:defRPr sz="2000" spc="-40" baseline="0"/>
            </a:lvl1pPr>
          </a:lstStyle>
          <a:p>
            <a:r>
              <a:rPr lang="en-US" dirty="0"/>
              <a:t>Page Header</a:t>
            </a:r>
          </a:p>
        </p:txBody>
      </p:sp>
    </p:spTree>
    <p:extLst>
      <p:ext uri="{BB962C8B-B14F-4D97-AF65-F5344CB8AC3E}">
        <p14:creationId xmlns:p14="http://schemas.microsoft.com/office/powerpoint/2010/main" val="3287922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35C232-D205-A440-A65E-3C5A8DC2384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3" name="Text Placeholder 2">
            <a:extLst>
              <a:ext uri="{FF2B5EF4-FFF2-40B4-BE49-F238E27FC236}">
                <a16:creationId xmlns:a16="http://schemas.microsoft.com/office/drawing/2014/main" id="{9DBBBDD4-7EC1-C54B-9DF1-586D269BE968}"/>
              </a:ext>
            </a:extLst>
          </p:cNvPr>
          <p:cNvSpPr>
            <a:spLocks noGrp="1"/>
          </p:cNvSpPr>
          <p:nvPr>
            <p:ph idx="1" hasCustomPrompt="1"/>
          </p:nvPr>
        </p:nvSpPr>
        <p:spPr>
          <a:xfrm>
            <a:off x="194217" y="1800892"/>
            <a:ext cx="5761740" cy="3674644"/>
          </a:xfrm>
          <a:prstGeom prst="rect">
            <a:avLst/>
          </a:prstGeom>
        </p:spPr>
        <p:txBody>
          <a:bodyPr vert="horz" lIns="91440" tIns="45720" rIns="91440" bIns="45720" rtlCol="0">
            <a:normAutofit/>
          </a:bodyPr>
          <a:lstStyle>
            <a:lvl1pPr marL="285750" indent="-285750">
              <a:lnSpc>
                <a:spcPts val="2260"/>
              </a:lnSpc>
              <a:buFont typeface="Arial" panose="020B0604020202020204" pitchFamily="34" charset="0"/>
              <a:buChar char="•"/>
              <a:defRPr sz="1800"/>
            </a:lvl1pPr>
            <a:lvl2pPr marL="628650" indent="-171450">
              <a:buFont typeface="Arial" panose="020B0604020202020204" pitchFamily="34" charset="0"/>
              <a:buChar char="•"/>
              <a:defRPr/>
            </a:lvl2pPr>
            <a:lvl3pPr marL="1085850" indent="-171450">
              <a:buFont typeface="Arial" panose="020B0604020202020204" pitchFamily="34" charset="0"/>
              <a:buChar char="•"/>
              <a:defRPr/>
            </a:lvl3pPr>
          </a:lstStyle>
          <a:p>
            <a:pPr lvl="0"/>
            <a:r>
              <a:rPr lang="en-US" dirty="0"/>
              <a:t>This is a text page.</a:t>
            </a:r>
          </a:p>
          <a:p>
            <a:pPr lvl="1"/>
            <a:r>
              <a:rPr lang="en-US" dirty="0"/>
              <a:t>Second level</a:t>
            </a:r>
          </a:p>
          <a:p>
            <a:pPr lvl="2"/>
            <a:r>
              <a:rPr lang="en-US" dirty="0"/>
              <a:t>Third level</a:t>
            </a:r>
          </a:p>
        </p:txBody>
      </p:sp>
      <p:sp>
        <p:nvSpPr>
          <p:cNvPr id="6" name="Title 1">
            <a:extLst>
              <a:ext uri="{FF2B5EF4-FFF2-40B4-BE49-F238E27FC236}">
                <a16:creationId xmlns:a16="http://schemas.microsoft.com/office/drawing/2014/main" id="{81D8B70D-7871-A34A-859D-481C39EF7B13}"/>
              </a:ext>
            </a:extLst>
          </p:cNvPr>
          <p:cNvSpPr>
            <a:spLocks noGrp="1"/>
          </p:cNvSpPr>
          <p:nvPr>
            <p:ph type="title" hasCustomPrompt="1"/>
          </p:nvPr>
        </p:nvSpPr>
        <p:spPr>
          <a:xfrm>
            <a:off x="322924" y="291761"/>
            <a:ext cx="5712315" cy="968660"/>
          </a:xfrm>
          <a:prstGeom prst="rect">
            <a:avLst/>
          </a:prstGeom>
        </p:spPr>
        <p:txBody>
          <a:bodyPr anchor="t">
            <a:noAutofit/>
          </a:bodyPr>
          <a:lstStyle>
            <a:lvl1pPr>
              <a:lnSpc>
                <a:spcPts val="2260"/>
              </a:lnSpc>
              <a:defRPr sz="2000" spc="-40" baseline="0"/>
            </a:lvl1pPr>
          </a:lstStyle>
          <a:p>
            <a:r>
              <a:rPr lang="en-US" dirty="0"/>
              <a:t>Page Header</a:t>
            </a:r>
          </a:p>
        </p:txBody>
      </p:sp>
    </p:spTree>
    <p:extLst>
      <p:ext uri="{BB962C8B-B14F-4D97-AF65-F5344CB8AC3E}">
        <p14:creationId xmlns:p14="http://schemas.microsoft.com/office/powerpoint/2010/main" val="1855038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Horizontal Imag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49304E-6297-BC4B-9F36-92A8F0E57E6B}"/>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6" name="Picture Placeholder 5">
            <a:extLst>
              <a:ext uri="{FF2B5EF4-FFF2-40B4-BE49-F238E27FC236}">
                <a16:creationId xmlns:a16="http://schemas.microsoft.com/office/drawing/2014/main" id="{C08EBFDA-C8EE-8341-94CA-8531EE2B4060}"/>
              </a:ext>
            </a:extLst>
          </p:cNvPr>
          <p:cNvSpPr>
            <a:spLocks noGrp="1"/>
          </p:cNvSpPr>
          <p:nvPr>
            <p:ph type="pic" sz="quarter" idx="10" hasCustomPrompt="1"/>
          </p:nvPr>
        </p:nvSpPr>
        <p:spPr>
          <a:xfrm>
            <a:off x="6041550" y="1890960"/>
            <a:ext cx="2764653" cy="1492942"/>
          </a:xfrm>
          <a:prstGeom prst="rect">
            <a:avLst/>
          </a:prstGeom>
        </p:spPr>
        <p:txBody>
          <a:bodyPr anchor="ctr">
            <a:normAutofit/>
          </a:bodyPr>
          <a:lstStyle>
            <a:lvl1pPr algn="ctr">
              <a:defRPr sz="1000">
                <a:solidFill>
                  <a:schemeClr val="bg1">
                    <a:lumMod val="65000"/>
                  </a:schemeClr>
                </a:solidFill>
              </a:defRPr>
            </a:lvl1pPr>
          </a:lstStyle>
          <a:p>
            <a:r>
              <a:rPr lang="en-US" dirty="0"/>
              <a:t>Insert Picture</a:t>
            </a:r>
          </a:p>
        </p:txBody>
      </p:sp>
      <p:sp>
        <p:nvSpPr>
          <p:cNvPr id="9" name="Text Placeholder 2">
            <a:extLst>
              <a:ext uri="{FF2B5EF4-FFF2-40B4-BE49-F238E27FC236}">
                <a16:creationId xmlns:a16="http://schemas.microsoft.com/office/drawing/2014/main" id="{3CD713FE-F261-C44C-BEC7-2D4B1A583B7D}"/>
              </a:ext>
            </a:extLst>
          </p:cNvPr>
          <p:cNvSpPr>
            <a:spLocks noGrp="1"/>
          </p:cNvSpPr>
          <p:nvPr>
            <p:ph idx="1" hasCustomPrompt="1"/>
          </p:nvPr>
        </p:nvSpPr>
        <p:spPr>
          <a:xfrm>
            <a:off x="194217" y="1800892"/>
            <a:ext cx="5761740" cy="3674644"/>
          </a:xfrm>
          <a:prstGeom prst="rect">
            <a:avLst/>
          </a:prstGeom>
        </p:spPr>
        <p:txBody>
          <a:bodyPr vert="horz" lIns="91440" tIns="45720" rIns="91440" bIns="45720" rtlCol="0">
            <a:normAutofit/>
          </a:bodyPr>
          <a:lstStyle>
            <a:lvl1pPr>
              <a:lnSpc>
                <a:spcPts val="2260"/>
              </a:lnSpc>
              <a:defRPr sz="1800"/>
            </a:lvl1pPr>
          </a:lstStyle>
          <a:p>
            <a:pPr lvl="0"/>
            <a:r>
              <a:rPr lang="en-US" dirty="0"/>
              <a:t>This is a text page.</a:t>
            </a:r>
          </a:p>
          <a:p>
            <a:pPr lvl="1"/>
            <a:r>
              <a:rPr lang="en-US" dirty="0"/>
              <a:t>Second level</a:t>
            </a:r>
          </a:p>
          <a:p>
            <a:pPr lvl="2"/>
            <a:r>
              <a:rPr lang="en-US" dirty="0"/>
              <a:t>Third level</a:t>
            </a:r>
          </a:p>
        </p:txBody>
      </p:sp>
      <p:sp>
        <p:nvSpPr>
          <p:cNvPr id="8" name="Title 1">
            <a:extLst>
              <a:ext uri="{FF2B5EF4-FFF2-40B4-BE49-F238E27FC236}">
                <a16:creationId xmlns:a16="http://schemas.microsoft.com/office/drawing/2014/main" id="{B5BF90F9-1081-6D41-B551-D04BBA2A003A}"/>
              </a:ext>
            </a:extLst>
          </p:cNvPr>
          <p:cNvSpPr>
            <a:spLocks noGrp="1"/>
          </p:cNvSpPr>
          <p:nvPr>
            <p:ph type="title" hasCustomPrompt="1"/>
          </p:nvPr>
        </p:nvSpPr>
        <p:spPr>
          <a:xfrm>
            <a:off x="322924" y="291761"/>
            <a:ext cx="5712315" cy="968660"/>
          </a:xfrm>
          <a:prstGeom prst="rect">
            <a:avLst/>
          </a:prstGeom>
        </p:spPr>
        <p:txBody>
          <a:bodyPr anchor="t">
            <a:noAutofit/>
          </a:bodyPr>
          <a:lstStyle>
            <a:lvl1pPr>
              <a:lnSpc>
                <a:spcPts val="2260"/>
              </a:lnSpc>
              <a:defRPr sz="2000" spc="-40" baseline="0"/>
            </a:lvl1pPr>
          </a:lstStyle>
          <a:p>
            <a:r>
              <a:rPr lang="en-US" dirty="0"/>
              <a:t>Page Header</a:t>
            </a:r>
          </a:p>
        </p:txBody>
      </p:sp>
    </p:spTree>
    <p:extLst>
      <p:ext uri="{BB962C8B-B14F-4D97-AF65-F5344CB8AC3E}">
        <p14:creationId xmlns:p14="http://schemas.microsoft.com/office/powerpoint/2010/main" val="3282268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Vertical Imag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49304E-6297-BC4B-9F36-92A8F0E57E6B}"/>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6" name="Picture Placeholder 5">
            <a:extLst>
              <a:ext uri="{FF2B5EF4-FFF2-40B4-BE49-F238E27FC236}">
                <a16:creationId xmlns:a16="http://schemas.microsoft.com/office/drawing/2014/main" id="{C08EBFDA-C8EE-8341-94CA-8531EE2B4060}"/>
              </a:ext>
            </a:extLst>
          </p:cNvPr>
          <p:cNvSpPr>
            <a:spLocks noGrp="1"/>
          </p:cNvSpPr>
          <p:nvPr>
            <p:ph type="pic" sz="quarter" idx="10" hasCustomPrompt="1"/>
          </p:nvPr>
        </p:nvSpPr>
        <p:spPr>
          <a:xfrm>
            <a:off x="6047771" y="1901824"/>
            <a:ext cx="2764653" cy="3584576"/>
          </a:xfrm>
          <a:prstGeom prst="rect">
            <a:avLst/>
          </a:prstGeom>
        </p:spPr>
        <p:txBody>
          <a:bodyPr anchor="ctr">
            <a:normAutofit/>
          </a:bodyPr>
          <a:lstStyle>
            <a:lvl1pPr algn="ctr">
              <a:defRPr sz="1000">
                <a:solidFill>
                  <a:schemeClr val="bg1">
                    <a:lumMod val="65000"/>
                  </a:schemeClr>
                </a:solidFill>
              </a:defRPr>
            </a:lvl1pPr>
          </a:lstStyle>
          <a:p>
            <a:r>
              <a:rPr lang="en-US" dirty="0"/>
              <a:t>Insert Picture</a:t>
            </a:r>
          </a:p>
        </p:txBody>
      </p:sp>
      <p:sp>
        <p:nvSpPr>
          <p:cNvPr id="9" name="Text Placeholder 2">
            <a:extLst>
              <a:ext uri="{FF2B5EF4-FFF2-40B4-BE49-F238E27FC236}">
                <a16:creationId xmlns:a16="http://schemas.microsoft.com/office/drawing/2014/main" id="{3CD713FE-F261-C44C-BEC7-2D4B1A583B7D}"/>
              </a:ext>
            </a:extLst>
          </p:cNvPr>
          <p:cNvSpPr>
            <a:spLocks noGrp="1"/>
          </p:cNvSpPr>
          <p:nvPr>
            <p:ph idx="1" hasCustomPrompt="1"/>
          </p:nvPr>
        </p:nvSpPr>
        <p:spPr>
          <a:xfrm>
            <a:off x="194217" y="1800892"/>
            <a:ext cx="5761740" cy="3674644"/>
          </a:xfrm>
          <a:prstGeom prst="rect">
            <a:avLst/>
          </a:prstGeom>
        </p:spPr>
        <p:txBody>
          <a:bodyPr vert="horz" lIns="91440" tIns="45720" rIns="91440" bIns="45720" rtlCol="0">
            <a:normAutofit/>
          </a:bodyPr>
          <a:lstStyle>
            <a:lvl1pPr>
              <a:lnSpc>
                <a:spcPts val="2260"/>
              </a:lnSpc>
              <a:defRPr sz="1800"/>
            </a:lvl1pPr>
          </a:lstStyle>
          <a:p>
            <a:pPr lvl="0"/>
            <a:r>
              <a:rPr lang="en-US" dirty="0"/>
              <a:t>This is a text page.</a:t>
            </a:r>
          </a:p>
          <a:p>
            <a:pPr lvl="1"/>
            <a:r>
              <a:rPr lang="en-US" dirty="0"/>
              <a:t>Second level</a:t>
            </a:r>
          </a:p>
          <a:p>
            <a:pPr lvl="2"/>
            <a:r>
              <a:rPr lang="en-US" dirty="0"/>
              <a:t>Third level</a:t>
            </a:r>
          </a:p>
        </p:txBody>
      </p:sp>
      <p:sp>
        <p:nvSpPr>
          <p:cNvPr id="8" name="Title 1">
            <a:extLst>
              <a:ext uri="{FF2B5EF4-FFF2-40B4-BE49-F238E27FC236}">
                <a16:creationId xmlns:a16="http://schemas.microsoft.com/office/drawing/2014/main" id="{2C6EFE4E-04F3-8440-AC44-3DFD7C92B058}"/>
              </a:ext>
            </a:extLst>
          </p:cNvPr>
          <p:cNvSpPr>
            <a:spLocks noGrp="1"/>
          </p:cNvSpPr>
          <p:nvPr>
            <p:ph type="title" hasCustomPrompt="1"/>
          </p:nvPr>
        </p:nvSpPr>
        <p:spPr>
          <a:xfrm>
            <a:off x="322924" y="291761"/>
            <a:ext cx="5712315" cy="968660"/>
          </a:xfrm>
          <a:prstGeom prst="rect">
            <a:avLst/>
          </a:prstGeom>
        </p:spPr>
        <p:txBody>
          <a:bodyPr anchor="t">
            <a:noAutofit/>
          </a:bodyPr>
          <a:lstStyle>
            <a:lvl1pPr>
              <a:lnSpc>
                <a:spcPts val="2260"/>
              </a:lnSpc>
              <a:defRPr sz="2000" spc="-40" baseline="0"/>
            </a:lvl1pPr>
          </a:lstStyle>
          <a:p>
            <a:r>
              <a:rPr lang="en-US" dirty="0"/>
              <a:t>Page Header</a:t>
            </a:r>
          </a:p>
        </p:txBody>
      </p:sp>
    </p:spTree>
    <p:extLst>
      <p:ext uri="{BB962C8B-B14F-4D97-AF65-F5344CB8AC3E}">
        <p14:creationId xmlns:p14="http://schemas.microsoft.com/office/powerpoint/2010/main" val="2908300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inuing body of tex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B34E50-B6AB-2A43-BF85-6E4F50D8316E}"/>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3" name="Text Placeholder 2">
            <a:extLst>
              <a:ext uri="{FF2B5EF4-FFF2-40B4-BE49-F238E27FC236}">
                <a16:creationId xmlns:a16="http://schemas.microsoft.com/office/drawing/2014/main" id="{9DBBBDD4-7EC1-C54B-9DF1-586D269BE968}"/>
              </a:ext>
            </a:extLst>
          </p:cNvPr>
          <p:cNvSpPr>
            <a:spLocks noGrp="1"/>
          </p:cNvSpPr>
          <p:nvPr>
            <p:ph idx="1" hasCustomPrompt="1"/>
          </p:nvPr>
        </p:nvSpPr>
        <p:spPr>
          <a:xfrm>
            <a:off x="194217" y="234778"/>
            <a:ext cx="5761740" cy="5240758"/>
          </a:xfrm>
          <a:prstGeom prst="rect">
            <a:avLst/>
          </a:prstGeom>
        </p:spPr>
        <p:txBody>
          <a:bodyPr vert="horz" lIns="91440" tIns="45720" rIns="91440" bIns="45720" rtlCol="0">
            <a:normAutofit/>
          </a:bodyPr>
          <a:lstStyle>
            <a:lvl1pPr>
              <a:lnSpc>
                <a:spcPts val="2260"/>
              </a:lnSpc>
              <a:defRPr sz="1800"/>
            </a:lvl1pPr>
          </a:lstStyle>
          <a:p>
            <a:pPr lvl="0"/>
            <a:r>
              <a:rPr lang="en-US" dirty="0"/>
              <a:t>This is a text page.</a:t>
            </a:r>
          </a:p>
          <a:p>
            <a:pPr lvl="1"/>
            <a:r>
              <a:rPr lang="en-US" dirty="0"/>
              <a:t>Second level</a:t>
            </a:r>
          </a:p>
          <a:p>
            <a:pPr lvl="2"/>
            <a:r>
              <a:rPr lang="en-US" dirty="0"/>
              <a:t>Third level</a:t>
            </a:r>
          </a:p>
        </p:txBody>
      </p:sp>
    </p:spTree>
    <p:extLst>
      <p:ext uri="{BB962C8B-B14F-4D97-AF65-F5344CB8AC3E}">
        <p14:creationId xmlns:p14="http://schemas.microsoft.com/office/powerpoint/2010/main" val="1441870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4460B2-902C-1245-B542-B2269AE0193F}"/>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B2CB2171-51DE-414A-A372-33C870B7E26E}"/>
              </a:ext>
            </a:extLst>
          </p:cNvPr>
          <p:cNvSpPr>
            <a:spLocks noGrp="1"/>
          </p:cNvSpPr>
          <p:nvPr>
            <p:ph type="title" hasCustomPrompt="1"/>
          </p:nvPr>
        </p:nvSpPr>
        <p:spPr>
          <a:xfrm>
            <a:off x="234778" y="2145031"/>
            <a:ext cx="8816546" cy="3050993"/>
          </a:xfrm>
          <a:prstGeom prst="rect">
            <a:avLst/>
          </a:prstGeom>
        </p:spPr>
        <p:txBody>
          <a:bodyPr anchor="t">
            <a:noAutofit/>
          </a:bodyPr>
          <a:lstStyle>
            <a:lvl1pPr algn="ctr">
              <a:lnSpc>
                <a:spcPts val="5260"/>
              </a:lnSpc>
              <a:defRPr sz="5000" spc="-60" baseline="0"/>
            </a:lvl1pPr>
          </a:lstStyle>
          <a:p>
            <a:r>
              <a:rPr lang="en-US" dirty="0"/>
              <a:t>“</a:t>
            </a:r>
            <a:r>
              <a:rPr lang="en-US" dirty="0" err="1"/>
              <a:t>Nimillita</a:t>
            </a:r>
            <a:r>
              <a:rPr lang="en-US" dirty="0"/>
              <a:t> </a:t>
            </a:r>
            <a:r>
              <a:rPr lang="en-US" dirty="0" err="1"/>
              <a:t>vopta</a:t>
            </a:r>
            <a:r>
              <a:rPr lang="en-US" dirty="0"/>
              <a:t> temulent </a:t>
            </a:r>
            <a:r>
              <a:rPr lang="en-US" dirty="0" err="1"/>
              <a:t>omnis</a:t>
            </a:r>
            <a:r>
              <a:rPr lang="en-US" dirty="0"/>
              <a:t> rem </a:t>
            </a:r>
            <a:r>
              <a:rPr lang="en-US" dirty="0" err="1"/>
              <a:t>quaspidus</a:t>
            </a:r>
            <a:r>
              <a:rPr lang="en-US" dirty="0"/>
              <a:t> </a:t>
            </a:r>
            <a:r>
              <a:rPr lang="en-US" dirty="0" err="1"/>
              <a:t>eum</a:t>
            </a:r>
            <a:r>
              <a:rPr lang="en-US" dirty="0"/>
              <a:t> </a:t>
            </a:r>
            <a:r>
              <a:rPr lang="en-US" dirty="0" err="1"/>
              <a:t>autem</a:t>
            </a:r>
            <a:r>
              <a:rPr lang="en-US" dirty="0"/>
              <a:t> sit </a:t>
            </a:r>
            <a:r>
              <a:rPr lang="en-US" dirty="0" err="1"/>
              <a:t>liquodi</a:t>
            </a:r>
            <a:r>
              <a:rPr lang="en-US" dirty="0"/>
              <a:t> </a:t>
            </a:r>
            <a:r>
              <a:rPr lang="en-US" dirty="0" err="1"/>
              <a:t>ipicide</a:t>
            </a:r>
            <a:r>
              <a:rPr lang="en-US" dirty="0"/>
              <a:t> </a:t>
            </a:r>
            <a:br>
              <a:rPr lang="en-US" dirty="0"/>
            </a:br>
            <a:r>
              <a:rPr lang="en-US" dirty="0" err="1"/>
              <a:t>dolo</a:t>
            </a:r>
            <a:r>
              <a:rPr lang="en-US" dirty="0"/>
              <a:t> culpa </a:t>
            </a:r>
            <a:r>
              <a:rPr lang="en-US" dirty="0" err="1"/>
              <a:t>sapicia</a:t>
            </a:r>
            <a:r>
              <a:rPr lang="en-US" dirty="0"/>
              <a:t>”</a:t>
            </a:r>
          </a:p>
        </p:txBody>
      </p:sp>
      <p:sp>
        <p:nvSpPr>
          <p:cNvPr id="5" name="Text Placeholder 2">
            <a:extLst>
              <a:ext uri="{FF2B5EF4-FFF2-40B4-BE49-F238E27FC236}">
                <a16:creationId xmlns:a16="http://schemas.microsoft.com/office/drawing/2014/main" id="{37F159E0-66D9-2C4D-9367-533F2ED68957}"/>
              </a:ext>
            </a:extLst>
          </p:cNvPr>
          <p:cNvSpPr>
            <a:spLocks noGrp="1"/>
          </p:cNvSpPr>
          <p:nvPr>
            <p:ph idx="1" hasCustomPrompt="1"/>
          </p:nvPr>
        </p:nvSpPr>
        <p:spPr>
          <a:xfrm>
            <a:off x="234777" y="5196024"/>
            <a:ext cx="8816545" cy="410548"/>
          </a:xfrm>
          <a:prstGeom prst="rect">
            <a:avLst/>
          </a:prstGeom>
        </p:spPr>
        <p:txBody>
          <a:bodyPr vert="horz" lIns="91440" tIns="45720" rIns="91440" bIns="45720" rtlCol="0">
            <a:normAutofit/>
          </a:bodyPr>
          <a:lstStyle>
            <a:lvl1pPr algn="ctr">
              <a:lnSpc>
                <a:spcPts val="2260"/>
              </a:lnSpc>
              <a:defRPr sz="1000"/>
            </a:lvl1pPr>
            <a:lvl2pPr algn="ctr">
              <a:defRPr sz="1000"/>
            </a:lvl2pPr>
            <a:lvl3pPr algn="ctr">
              <a:defRPr sz="1000"/>
            </a:lvl3pPr>
          </a:lstStyle>
          <a:p>
            <a:pPr lvl="0"/>
            <a:r>
              <a:rPr lang="en-US" dirty="0"/>
              <a:t>Name Lorem Ipsum</a:t>
            </a:r>
          </a:p>
        </p:txBody>
      </p:sp>
    </p:spTree>
    <p:extLst>
      <p:ext uri="{BB962C8B-B14F-4D97-AF65-F5344CB8AC3E}">
        <p14:creationId xmlns:p14="http://schemas.microsoft.com/office/powerpoint/2010/main" val="3560941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GHT Full Bleed Imag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C2165959-ED09-0544-9F9D-70620BF28079}"/>
              </a:ext>
            </a:extLst>
          </p:cNvPr>
          <p:cNvSpPr>
            <a:spLocks noGrp="1"/>
          </p:cNvSpPr>
          <p:nvPr>
            <p:ph type="pic" sz="quarter" idx="10" hasCustomPrompt="1"/>
          </p:nvPr>
        </p:nvSpPr>
        <p:spPr>
          <a:xfrm>
            <a:off x="0" y="0"/>
            <a:ext cx="9143999" cy="6858000"/>
          </a:xfrm>
          <a:prstGeom prst="rect">
            <a:avLst/>
          </a:prstGeom>
        </p:spPr>
        <p:txBody>
          <a:bodyPr anchor="ctr">
            <a:normAutofit/>
          </a:bodyPr>
          <a:lstStyle>
            <a:lvl1pPr algn="ctr">
              <a:defRPr sz="1000">
                <a:solidFill>
                  <a:schemeClr val="bg1">
                    <a:lumMod val="65000"/>
                  </a:schemeClr>
                </a:solidFill>
              </a:defRPr>
            </a:lvl1pPr>
          </a:lstStyle>
          <a:p>
            <a:r>
              <a:rPr lang="en-US" dirty="0"/>
              <a:t>Insert Picture</a:t>
            </a:r>
          </a:p>
        </p:txBody>
      </p:sp>
    </p:spTree>
    <p:extLst>
      <p:ext uri="{BB962C8B-B14F-4D97-AF65-F5344CB8AC3E}">
        <p14:creationId xmlns:p14="http://schemas.microsoft.com/office/powerpoint/2010/main" val="340387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 Full Bleed Imag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C2165959-ED09-0544-9F9D-70620BF28079}"/>
              </a:ext>
            </a:extLst>
          </p:cNvPr>
          <p:cNvSpPr>
            <a:spLocks noGrp="1"/>
          </p:cNvSpPr>
          <p:nvPr>
            <p:ph type="pic" sz="quarter" idx="10" hasCustomPrompt="1"/>
          </p:nvPr>
        </p:nvSpPr>
        <p:spPr>
          <a:xfrm>
            <a:off x="1" y="0"/>
            <a:ext cx="9143999" cy="6858000"/>
          </a:xfrm>
          <a:prstGeom prst="rect">
            <a:avLst/>
          </a:prstGeom>
          <a:solidFill>
            <a:schemeClr val="tx1"/>
          </a:solidFill>
        </p:spPr>
        <p:txBody>
          <a:bodyPr anchor="ctr">
            <a:normAutofit/>
          </a:bodyPr>
          <a:lstStyle>
            <a:lvl1pPr algn="ctr">
              <a:defRPr sz="1000">
                <a:solidFill>
                  <a:schemeClr val="bg1">
                    <a:lumMod val="65000"/>
                  </a:schemeClr>
                </a:solidFill>
              </a:defRPr>
            </a:lvl1pPr>
          </a:lstStyle>
          <a:p>
            <a:r>
              <a:rPr lang="en-US" dirty="0"/>
              <a:t>Insert Picture</a:t>
            </a:r>
          </a:p>
        </p:txBody>
      </p:sp>
    </p:spTree>
    <p:extLst>
      <p:ext uri="{BB962C8B-B14F-4D97-AF65-F5344CB8AC3E}">
        <p14:creationId xmlns:p14="http://schemas.microsoft.com/office/powerpoint/2010/main" val="924587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BE12E1A-BD13-C640-9237-1111AAD7B8E5}"/>
              </a:ext>
            </a:extLst>
          </p:cNvPr>
          <p:cNvSpPr txBox="1"/>
          <p:nvPr userDrawn="1"/>
        </p:nvSpPr>
        <p:spPr>
          <a:xfrm>
            <a:off x="8263974" y="6383449"/>
            <a:ext cx="632517" cy="215444"/>
          </a:xfrm>
          <a:prstGeom prst="rect">
            <a:avLst/>
          </a:prstGeom>
          <a:noFill/>
        </p:spPr>
        <p:txBody>
          <a:bodyPr wrap="square" rtlCol="0" anchor="b">
            <a:spAutoFit/>
          </a:bodyPr>
          <a:lstStyle/>
          <a:p>
            <a:pPr algn="r"/>
            <a:fld id="{C20A4EAC-B341-C945-AF29-CFB303B25672}" type="slidenum">
              <a:rPr lang="en-US" sz="800" b="0" i="0" smtClean="0">
                <a:latin typeface="Arial" panose="020B0604020202020204" pitchFamily="34" charset="0"/>
                <a:cs typeface="Arial" panose="020B0604020202020204" pitchFamily="34" charset="0"/>
              </a:rPr>
              <a:t>‹#›</a:t>
            </a:fld>
            <a:endParaRPr lang="en-US" sz="800" b="0" i="0" dirty="0">
              <a:latin typeface="Arial" panose="020B0604020202020204" pitchFamily="34" charset="0"/>
              <a:cs typeface="Arial" panose="020B0604020202020204" pitchFamily="34" charset="0"/>
            </a:endParaRPr>
          </a:p>
        </p:txBody>
      </p:sp>
      <p:sp>
        <p:nvSpPr>
          <p:cNvPr id="11" name="Text Placeholder 8">
            <a:extLst>
              <a:ext uri="{FF2B5EF4-FFF2-40B4-BE49-F238E27FC236}">
                <a16:creationId xmlns:a16="http://schemas.microsoft.com/office/drawing/2014/main" id="{09535443-DCC8-8D4E-9FC8-2B4678B3827F}"/>
              </a:ext>
            </a:extLst>
          </p:cNvPr>
          <p:cNvSpPr>
            <a:spLocks noGrp="1"/>
          </p:cNvSpPr>
          <p:nvPr>
            <p:ph type="body" idx="1"/>
          </p:nvPr>
        </p:nvSpPr>
        <p:spPr>
          <a:xfrm>
            <a:off x="194217" y="1825625"/>
            <a:ext cx="5759696" cy="4351338"/>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p:txBody>
      </p:sp>
      <p:sp>
        <p:nvSpPr>
          <p:cNvPr id="18" name="Title Placeholder 17">
            <a:extLst>
              <a:ext uri="{FF2B5EF4-FFF2-40B4-BE49-F238E27FC236}">
                <a16:creationId xmlns:a16="http://schemas.microsoft.com/office/drawing/2014/main" id="{276A3D6F-9C65-F241-9C51-CDEFC16A8F1A}"/>
              </a:ext>
            </a:extLst>
          </p:cNvPr>
          <p:cNvSpPr>
            <a:spLocks noGrp="1"/>
          </p:cNvSpPr>
          <p:nvPr>
            <p:ph type="title"/>
          </p:nvPr>
        </p:nvSpPr>
        <p:spPr>
          <a:xfrm>
            <a:off x="194217" y="365125"/>
            <a:ext cx="7886700" cy="1325563"/>
          </a:xfrm>
          <a:prstGeom prst="rect">
            <a:avLst/>
          </a:prstGeom>
        </p:spPr>
        <p:txBody>
          <a:bodyPr vert="horz" lIns="0" tIns="0" rIns="0" bIns="0" rtlCol="0" anchor="t">
            <a:normAutofit/>
          </a:bodyPr>
          <a:lstStyle/>
          <a:p>
            <a:r>
              <a:rPr lang="en-US"/>
              <a:t>Click to edit Master title style</a:t>
            </a:r>
            <a:endParaRPr lang="en-US" dirty="0"/>
          </a:p>
        </p:txBody>
      </p:sp>
    </p:spTree>
    <p:extLst>
      <p:ext uri="{BB962C8B-B14F-4D97-AF65-F5344CB8AC3E}">
        <p14:creationId xmlns:p14="http://schemas.microsoft.com/office/powerpoint/2010/main" val="519058495"/>
      </p:ext>
    </p:extLst>
  </p:cSld>
  <p:clrMap bg1="lt1" tx1="dk1" bg2="lt2" tx2="dk2" accent1="accent1" accent2="accent2" accent3="accent3" accent4="accent4" accent5="accent5" accent6="accent6" hlink="hlink" folHlink="folHlink"/>
  <p:sldLayoutIdLst>
    <p:sldLayoutId id="2147483663" r:id="rId1"/>
    <p:sldLayoutId id="2147483662" r:id="rId2"/>
    <p:sldLayoutId id="2147483673" r:id="rId3"/>
    <p:sldLayoutId id="2147483666" r:id="rId4"/>
    <p:sldLayoutId id="2147483661" r:id="rId5"/>
    <p:sldLayoutId id="2147483664" r:id="rId6"/>
    <p:sldLayoutId id="2147483675" r:id="rId7"/>
    <p:sldLayoutId id="2147483665" r:id="rId8"/>
    <p:sldLayoutId id="2147483667" r:id="rId9"/>
    <p:sldLayoutId id="2147483668" r:id="rId10"/>
    <p:sldLayoutId id="2147483669" r:id="rId11"/>
    <p:sldLayoutId id="2147483671" r:id="rId12"/>
    <p:sldLayoutId id="2147483672" r:id="rId13"/>
    <p:sldLayoutId id="2147483677" r:id="rId14"/>
    <p:sldLayoutId id="2147483674" r:id="rId15"/>
    <p:sldLayoutId id="2147483676" r:id="rId16"/>
  </p:sldLayoutIdLst>
  <p:txStyles>
    <p:titleStyle>
      <a:lvl1pPr algn="l" defTabSz="914400" rtl="0" eaLnBrk="1" latinLnBrk="0" hangingPunct="1">
        <a:lnSpc>
          <a:spcPts val="3260"/>
        </a:lnSpc>
        <a:spcBef>
          <a:spcPct val="0"/>
        </a:spcBef>
        <a:buNone/>
        <a:defRPr sz="2000" b="1" i="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800" i="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Neutral BP" panose="02000000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Neutral BP"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DF63B6-3753-1E42-AF2D-FD9A9EE565F2}"/>
              </a:ext>
            </a:extLst>
          </p:cNvPr>
          <p:cNvPicPr>
            <a:picLocks noChangeAspect="1"/>
          </p:cNvPicPr>
          <p:nvPr/>
        </p:nvPicPr>
        <p:blipFill>
          <a:blip r:embed="rId3"/>
          <a:stretch>
            <a:fillRect/>
          </a:stretch>
        </p:blipFill>
        <p:spPr>
          <a:xfrm>
            <a:off x="0" y="0"/>
            <a:ext cx="9144000" cy="6858000"/>
          </a:xfrm>
          <a:prstGeom prst="rect">
            <a:avLst/>
          </a:prstGeom>
        </p:spPr>
      </p:pic>
      <p:sp>
        <p:nvSpPr>
          <p:cNvPr id="4" name="Title 2">
            <a:extLst>
              <a:ext uri="{FF2B5EF4-FFF2-40B4-BE49-F238E27FC236}">
                <a16:creationId xmlns:a16="http://schemas.microsoft.com/office/drawing/2014/main" id="{BA6EDA3E-8A6D-B04D-9B2D-2F6A16674863}"/>
              </a:ext>
            </a:extLst>
          </p:cNvPr>
          <p:cNvSpPr txBox="1">
            <a:spLocks/>
          </p:cNvSpPr>
          <p:nvPr/>
        </p:nvSpPr>
        <p:spPr>
          <a:xfrm>
            <a:off x="0" y="4287795"/>
            <a:ext cx="9143999" cy="1069386"/>
          </a:xfrm>
          <a:prstGeom prst="rect">
            <a:avLst/>
          </a:prstGeom>
        </p:spPr>
        <p:txBody>
          <a:bodyPr vert="horz" lIns="0" tIns="0" rIns="0" bIns="0" rtlCol="0" anchor="t">
            <a:noAutofit/>
          </a:bodyPr>
          <a:lstStyle>
            <a:lvl1pPr algn="l" defTabSz="914400" rtl="0" eaLnBrk="1" latinLnBrk="0" hangingPunct="1">
              <a:lnSpc>
                <a:spcPts val="3260"/>
              </a:lnSpc>
              <a:spcBef>
                <a:spcPct val="0"/>
              </a:spcBef>
              <a:buNone/>
              <a:defRPr sz="5000" b="1" i="0" kern="1200" spc="-40" baseline="0">
                <a:solidFill>
                  <a:schemeClr val="bg1"/>
                </a:solidFill>
                <a:latin typeface="Arial" panose="020B0604020202020204" pitchFamily="34" charset="0"/>
                <a:ea typeface="+mj-ea"/>
                <a:cs typeface="Arial" panose="020B0604020202020204" pitchFamily="34" charset="0"/>
              </a:defRPr>
            </a:lvl1pPr>
          </a:lstStyle>
          <a:p>
            <a:pPr algn="ctr"/>
            <a:r>
              <a:rPr lang="en-US" sz="3200" dirty="0"/>
              <a:t>Early Years &amp; Primary</a:t>
            </a:r>
          </a:p>
        </p:txBody>
      </p:sp>
    </p:spTree>
    <p:extLst>
      <p:ext uri="{BB962C8B-B14F-4D97-AF65-F5344CB8AC3E}">
        <p14:creationId xmlns:p14="http://schemas.microsoft.com/office/powerpoint/2010/main" val="3831682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1753702" y="6155879"/>
            <a:ext cx="5195737" cy="400110"/>
          </a:xfrm>
          <a:prstGeom prst="rect">
            <a:avLst/>
          </a:prstGeom>
        </p:spPr>
        <p:txBody>
          <a:bodyPr wrap="square">
            <a:spAutoFit/>
          </a:bodyPr>
          <a:lstStyle/>
          <a:p>
            <a:r>
              <a:rPr lang="en-US" sz="1000" dirty="0">
                <a:latin typeface="Arial" charset="0"/>
              </a:rPr>
              <a:t>Ben </a:t>
            </a:r>
            <a:r>
              <a:rPr lang="en-US" sz="1000" dirty="0" err="1">
                <a:latin typeface="Arial" charset="0"/>
              </a:rPr>
              <a:t>Quilty</a:t>
            </a:r>
            <a:r>
              <a:rPr lang="en-US" sz="1000" dirty="0">
                <a:latin typeface="Arial" charset="0"/>
              </a:rPr>
              <a:t>, Australia, born 1973, </a:t>
            </a:r>
            <a:r>
              <a:rPr lang="en-US" sz="1000" i="1" dirty="0">
                <a:latin typeface="Arial" charset="0"/>
              </a:rPr>
              <a:t>New Bird</a:t>
            </a:r>
            <a:r>
              <a:rPr lang="en-US" sz="1000" dirty="0">
                <a:latin typeface="Arial" charset="0"/>
              </a:rPr>
              <a:t>, 2017, Southern Highlands, New South Wales, oil on linen, 80.0 x 70.0 cm; Private collection, Courtesy the artist, photo: </a:t>
            </a:r>
            <a:r>
              <a:rPr lang="en-US" sz="1000" dirty="0" err="1">
                <a:latin typeface="Arial" charset="0"/>
              </a:rPr>
              <a:t>Mim</a:t>
            </a:r>
            <a:r>
              <a:rPr lang="en-US" sz="1000" dirty="0">
                <a:latin typeface="Arial" charset="0"/>
              </a:rPr>
              <a:t> Stirling.</a:t>
            </a:r>
            <a:endParaRPr lang="en-US" sz="1000" dirty="0">
              <a:effectLst/>
              <a:latin typeface="Arial" charset="0"/>
            </a:endParaRPr>
          </a:p>
        </p:txBody>
      </p:sp>
      <p:pic>
        <p:nvPicPr>
          <p:cNvPr id="3" name="Picture 2">
            <a:extLst>
              <a:ext uri="{FF2B5EF4-FFF2-40B4-BE49-F238E27FC236}">
                <a16:creationId xmlns:a16="http://schemas.microsoft.com/office/drawing/2014/main" id="{BA69DF4F-7E56-4D98-8FB1-66B9CBE1B2AC}"/>
              </a:ext>
            </a:extLst>
          </p:cNvPr>
          <p:cNvPicPr>
            <a:picLocks noChangeAspect="1"/>
          </p:cNvPicPr>
          <p:nvPr/>
        </p:nvPicPr>
        <p:blipFill>
          <a:blip r:embed="rId3"/>
          <a:stretch>
            <a:fillRect/>
          </a:stretch>
        </p:blipFill>
        <p:spPr>
          <a:xfrm>
            <a:off x="1753702" y="59879"/>
            <a:ext cx="5343144" cy="6096000"/>
          </a:xfrm>
          <a:prstGeom prst="rect">
            <a:avLst/>
          </a:prstGeom>
        </p:spPr>
      </p:pic>
    </p:spTree>
    <p:extLst>
      <p:ext uri="{BB962C8B-B14F-4D97-AF65-F5344CB8AC3E}">
        <p14:creationId xmlns:p14="http://schemas.microsoft.com/office/powerpoint/2010/main" val="1936522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966831" y="6131471"/>
            <a:ext cx="5602224" cy="738664"/>
          </a:xfrm>
          <a:prstGeom prst="rect">
            <a:avLst/>
          </a:prstGeom>
        </p:spPr>
        <p:txBody>
          <a:bodyPr wrap="square">
            <a:spAutoFit/>
          </a:bodyPr>
          <a:lstStyle/>
          <a:p>
            <a:r>
              <a:rPr lang="en-US" sz="1050" dirty="0">
                <a:latin typeface="Arial" charset="0"/>
              </a:rPr>
              <a:t>Ben </a:t>
            </a:r>
            <a:r>
              <a:rPr lang="en-US" sz="1050" dirty="0" err="1">
                <a:latin typeface="Arial" charset="0"/>
              </a:rPr>
              <a:t>Quilty</a:t>
            </a:r>
            <a:r>
              <a:rPr lang="en-US" sz="1050" dirty="0">
                <a:latin typeface="Arial" charset="0"/>
              </a:rPr>
              <a:t>, Australia, born 1973, </a:t>
            </a:r>
            <a:r>
              <a:rPr lang="en-US" sz="1050" i="1" dirty="0">
                <a:latin typeface="Arial" charset="0"/>
              </a:rPr>
              <a:t>Self-portrait after Afghanistan</a:t>
            </a:r>
            <a:r>
              <a:rPr lang="en-US" sz="1050" dirty="0">
                <a:latin typeface="Arial" charset="0"/>
              </a:rPr>
              <a:t>, 2012, Southern Highlands, New South Wales, oil on linen, 130.0 x 120.0 cm; Private collection, Sydney, Courtesy the artist, photo: </a:t>
            </a:r>
            <a:r>
              <a:rPr lang="en-US" sz="1050" dirty="0" err="1">
                <a:latin typeface="Arial" charset="0"/>
              </a:rPr>
              <a:t>Mim</a:t>
            </a:r>
            <a:r>
              <a:rPr lang="en-US" sz="1050" dirty="0">
                <a:latin typeface="Arial" charset="0"/>
              </a:rPr>
              <a:t> </a:t>
            </a:r>
            <a:r>
              <a:rPr lang="en-US" sz="1050" dirty="0" err="1">
                <a:latin typeface="Arial" charset="0"/>
              </a:rPr>
              <a:t>Stirling</a:t>
            </a:r>
            <a:r>
              <a:rPr lang="en-US" sz="1050" dirty="0">
                <a:latin typeface="Arial" charset="0"/>
              </a:rPr>
              <a:t>.</a:t>
            </a:r>
          </a:p>
          <a:p>
            <a:endParaRPr lang="en-US" sz="1050" dirty="0">
              <a:effectLst/>
              <a:latin typeface="Arial" charset="0"/>
            </a:endParaRPr>
          </a:p>
        </p:txBody>
      </p:sp>
      <p:pic>
        <p:nvPicPr>
          <p:cNvPr id="10" name="Picture 9">
            <a:extLst>
              <a:ext uri="{FF2B5EF4-FFF2-40B4-BE49-F238E27FC236}">
                <a16:creationId xmlns:a16="http://schemas.microsoft.com/office/drawing/2014/main" id="{14B4FA77-15C1-4D8C-95F1-A6C552DCBCED}"/>
              </a:ext>
            </a:extLst>
          </p:cNvPr>
          <p:cNvPicPr>
            <a:picLocks noChangeAspect="1"/>
          </p:cNvPicPr>
          <p:nvPr/>
        </p:nvPicPr>
        <p:blipFill>
          <a:blip r:embed="rId3"/>
          <a:stretch>
            <a:fillRect/>
          </a:stretch>
        </p:blipFill>
        <p:spPr>
          <a:xfrm>
            <a:off x="1966831" y="0"/>
            <a:ext cx="5602224" cy="6096000"/>
          </a:xfrm>
          <a:prstGeom prst="rect">
            <a:avLst/>
          </a:prstGeom>
        </p:spPr>
      </p:pic>
    </p:spTree>
    <p:extLst>
      <p:ext uri="{BB962C8B-B14F-4D97-AF65-F5344CB8AC3E}">
        <p14:creationId xmlns:p14="http://schemas.microsoft.com/office/powerpoint/2010/main" val="284979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368205" y="451252"/>
            <a:ext cx="4203795" cy="4808139"/>
          </a:xfrm>
        </p:spPr>
      </p:pic>
      <p:pic>
        <p:nvPicPr>
          <p:cNvPr id="5" name="Picture 4">
            <a:extLst>
              <a:ext uri="{FF2B5EF4-FFF2-40B4-BE49-F238E27FC236}">
                <a16:creationId xmlns:a16="http://schemas.microsoft.com/office/drawing/2014/main" id="{B794BA15-B2FA-43F0-8957-BB38B3D3627B}"/>
              </a:ext>
            </a:extLst>
          </p:cNvPr>
          <p:cNvPicPr>
            <a:picLocks noChangeAspect="1"/>
          </p:cNvPicPr>
          <p:nvPr/>
        </p:nvPicPr>
        <p:blipFill>
          <a:blip r:embed="rId4"/>
          <a:stretch>
            <a:fillRect/>
          </a:stretch>
        </p:blipFill>
        <p:spPr>
          <a:xfrm>
            <a:off x="4813047" y="288876"/>
            <a:ext cx="3794828" cy="5182553"/>
          </a:xfrm>
          <a:prstGeom prst="rect">
            <a:avLst/>
          </a:prstGeom>
        </p:spPr>
      </p:pic>
      <p:sp>
        <p:nvSpPr>
          <p:cNvPr id="6" name="Rectangle 5"/>
          <p:cNvSpPr/>
          <p:nvPr/>
        </p:nvSpPr>
        <p:spPr>
          <a:xfrm>
            <a:off x="368204" y="5471429"/>
            <a:ext cx="4203795" cy="738664"/>
          </a:xfrm>
          <a:prstGeom prst="rect">
            <a:avLst/>
          </a:prstGeom>
        </p:spPr>
        <p:txBody>
          <a:bodyPr wrap="square">
            <a:spAutoFit/>
          </a:bodyPr>
          <a:lstStyle/>
          <a:p>
            <a:r>
              <a:rPr lang="en-US" sz="1050" dirty="0">
                <a:latin typeface="Arial" charset="0"/>
              </a:rPr>
              <a:t>Ben </a:t>
            </a:r>
            <a:r>
              <a:rPr lang="en-US" sz="1050" dirty="0" err="1">
                <a:latin typeface="Arial" charset="0"/>
              </a:rPr>
              <a:t>Quilty</a:t>
            </a:r>
            <a:r>
              <a:rPr lang="en-US" sz="1050" dirty="0">
                <a:latin typeface="Arial" charset="0"/>
              </a:rPr>
              <a:t>, Australia, born 1973, </a:t>
            </a:r>
            <a:r>
              <a:rPr lang="en-US" sz="1050" i="1" dirty="0">
                <a:latin typeface="Arial" charset="0"/>
              </a:rPr>
              <a:t>Margaret </a:t>
            </a:r>
            <a:r>
              <a:rPr lang="en-US" sz="1050" i="1" dirty="0" err="1">
                <a:latin typeface="Arial" charset="0"/>
              </a:rPr>
              <a:t>Olley</a:t>
            </a:r>
            <a:r>
              <a:rPr lang="en-US" sz="1050" dirty="0">
                <a:latin typeface="Arial" charset="0"/>
              </a:rPr>
              <a:t>, 2011, Southern Highlands, New South Wales, oil on linen, 170.0 x 150.0 cm; Private collection, Courtesy the artist photo: </a:t>
            </a:r>
            <a:r>
              <a:rPr lang="en-US" sz="1050" dirty="0" err="1">
                <a:latin typeface="Arial" charset="0"/>
              </a:rPr>
              <a:t>Mim</a:t>
            </a:r>
            <a:r>
              <a:rPr lang="en-US" sz="1050" dirty="0">
                <a:latin typeface="Arial" charset="0"/>
              </a:rPr>
              <a:t> Stirling.</a:t>
            </a:r>
          </a:p>
          <a:p>
            <a:endParaRPr lang="en-US" sz="1050" dirty="0">
              <a:effectLst/>
              <a:latin typeface="Arial" charset="0"/>
            </a:endParaRPr>
          </a:p>
        </p:txBody>
      </p:sp>
      <p:sp>
        <p:nvSpPr>
          <p:cNvPr id="2" name="Rectangle 1"/>
          <p:cNvSpPr/>
          <p:nvPr/>
        </p:nvSpPr>
        <p:spPr>
          <a:xfrm>
            <a:off x="4813047" y="5633805"/>
            <a:ext cx="3794828" cy="1015663"/>
          </a:xfrm>
          <a:prstGeom prst="rect">
            <a:avLst/>
          </a:prstGeom>
        </p:spPr>
        <p:txBody>
          <a:bodyPr wrap="square">
            <a:spAutoFit/>
          </a:bodyPr>
          <a:lstStyle/>
          <a:p>
            <a:r>
              <a:rPr lang="en-US" sz="1000" dirty="0">
                <a:latin typeface="Arial" charset="0"/>
              </a:rPr>
              <a:t>Ben </a:t>
            </a:r>
            <a:r>
              <a:rPr lang="en-US" sz="1000" dirty="0" err="1">
                <a:latin typeface="Arial" charset="0"/>
              </a:rPr>
              <a:t>Quilty</a:t>
            </a:r>
            <a:r>
              <a:rPr lang="en-US" sz="1000" dirty="0">
                <a:latin typeface="Arial" charset="0"/>
              </a:rPr>
              <a:t>, Australia, born 1973, </a:t>
            </a:r>
            <a:r>
              <a:rPr lang="en-US" sz="1000" i="1" dirty="0">
                <a:latin typeface="Arial" charset="0"/>
              </a:rPr>
              <a:t>Self Portrait, the executioner</a:t>
            </a:r>
            <a:r>
              <a:rPr lang="en-US" sz="1000" dirty="0">
                <a:latin typeface="Arial" charset="0"/>
              </a:rPr>
              <a:t>, 2015, Southern Highlands, New South Wales, oil on linen, 195.0 x 140.4 cm; Gift of the artist 2015. Donated through the Australian Government's Cultural Gifts Program, Art Gallery of New South Wales, Sydney, Courtesy the artist, photo: </a:t>
            </a:r>
            <a:r>
              <a:rPr lang="en-US" sz="1000" dirty="0" err="1">
                <a:latin typeface="Arial" charset="0"/>
              </a:rPr>
              <a:t>Mim</a:t>
            </a:r>
            <a:r>
              <a:rPr lang="en-US" sz="1000" dirty="0">
                <a:latin typeface="Arial" charset="0"/>
              </a:rPr>
              <a:t> </a:t>
            </a:r>
            <a:r>
              <a:rPr lang="en-US" sz="1000" dirty="0" err="1">
                <a:latin typeface="Arial" charset="0"/>
              </a:rPr>
              <a:t>Stirling</a:t>
            </a:r>
            <a:r>
              <a:rPr lang="en-US" sz="1000" dirty="0">
                <a:latin typeface="Arial" charset="0"/>
              </a:rPr>
              <a:t>.</a:t>
            </a:r>
            <a:endParaRPr lang="en-US" sz="1000" dirty="0">
              <a:effectLst/>
              <a:latin typeface="Arial" charset="0"/>
            </a:endParaRPr>
          </a:p>
        </p:txBody>
      </p:sp>
    </p:spTree>
    <p:extLst>
      <p:ext uri="{BB962C8B-B14F-4D97-AF65-F5344CB8AC3E}">
        <p14:creationId xmlns:p14="http://schemas.microsoft.com/office/powerpoint/2010/main" val="649601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3573" y="5396598"/>
            <a:ext cx="4138942" cy="553998"/>
          </a:xfrm>
          <a:prstGeom prst="rect">
            <a:avLst/>
          </a:prstGeom>
          <a:noFill/>
        </p:spPr>
        <p:txBody>
          <a:bodyPr wrap="square" rtlCol="0">
            <a:spAutoFit/>
          </a:bodyPr>
          <a:lstStyle/>
          <a:p>
            <a:r>
              <a:rPr lang="en-AU" sz="1000" dirty="0">
                <a:latin typeface="Arial" panose="020B0604020202020204" pitchFamily="34" charset="0"/>
                <a:cs typeface="Arial" panose="020B0604020202020204" pitchFamily="34" charset="0"/>
              </a:rPr>
              <a:t>Ben </a:t>
            </a:r>
            <a:r>
              <a:rPr lang="en-AU" sz="1000" dirty="0" err="1">
                <a:latin typeface="Arial" panose="020B0604020202020204" pitchFamily="34" charset="0"/>
                <a:cs typeface="Arial" panose="020B0604020202020204" pitchFamily="34" charset="0"/>
              </a:rPr>
              <a:t>Quilty</a:t>
            </a:r>
            <a:r>
              <a:rPr lang="en-AU" sz="1000" dirty="0">
                <a:latin typeface="Arial" panose="020B0604020202020204" pitchFamily="34" charset="0"/>
                <a:cs typeface="Arial" panose="020B0604020202020204" pitchFamily="34" charset="0"/>
              </a:rPr>
              <a:t>, Australia, born 1973, </a:t>
            </a:r>
            <a:r>
              <a:rPr lang="en-AU" sz="1000" i="1" dirty="0">
                <a:latin typeface="Arial" panose="020B0604020202020204" pitchFamily="34" charset="0"/>
                <a:cs typeface="Arial" panose="020B0604020202020204" pitchFamily="34" charset="0"/>
              </a:rPr>
              <a:t>Straight white male, nose self-portrait</a:t>
            </a:r>
            <a:r>
              <a:rPr lang="en-AU" sz="1000" dirty="0">
                <a:latin typeface="Arial" panose="020B0604020202020204" pitchFamily="34" charset="0"/>
                <a:cs typeface="Arial" panose="020B0604020202020204" pitchFamily="34" charset="0"/>
              </a:rPr>
              <a:t>, 2014, </a:t>
            </a:r>
            <a:r>
              <a:rPr lang="en-US" sz="1000" dirty="0">
                <a:latin typeface="Arial" charset="0"/>
              </a:rPr>
              <a:t>Southern Highlands, New South Wales, </a:t>
            </a:r>
            <a:r>
              <a:rPr lang="en-AU" sz="1000" dirty="0">
                <a:latin typeface="Arial" panose="020B0604020202020204" pitchFamily="34" charset="0"/>
                <a:cs typeface="Arial" panose="020B0604020202020204" pitchFamily="34" charset="0"/>
              </a:rPr>
              <a:t>oil on canvas, 130.0 x 110.0 cm; </a:t>
            </a:r>
            <a:r>
              <a:rPr lang="en-US" sz="1000" dirty="0">
                <a:latin typeface="Arial" charset="0"/>
              </a:rPr>
              <a:t>Private collection, Courtesy the artist</a:t>
            </a:r>
            <a:endParaRPr lang="en-AU" sz="1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2811E3C-70D9-44B2-995F-1E99FED02669}"/>
              </a:ext>
            </a:extLst>
          </p:cNvPr>
          <p:cNvPicPr>
            <a:picLocks noChangeAspect="1"/>
          </p:cNvPicPr>
          <p:nvPr/>
        </p:nvPicPr>
        <p:blipFill>
          <a:blip r:embed="rId3"/>
          <a:stretch>
            <a:fillRect/>
          </a:stretch>
        </p:blipFill>
        <p:spPr>
          <a:xfrm>
            <a:off x="293572" y="371959"/>
            <a:ext cx="4138943" cy="4869467"/>
          </a:xfrm>
          <a:prstGeom prst="rect">
            <a:avLst/>
          </a:prstGeom>
        </p:spPr>
      </p:pic>
      <p:pic>
        <p:nvPicPr>
          <p:cNvPr id="8" name="Picture 7">
            <a:extLst>
              <a:ext uri="{FF2B5EF4-FFF2-40B4-BE49-F238E27FC236}">
                <a16:creationId xmlns:a16="http://schemas.microsoft.com/office/drawing/2014/main" id="{4044727B-62EE-475C-91C0-CBC753F6578C}"/>
              </a:ext>
            </a:extLst>
          </p:cNvPr>
          <p:cNvPicPr>
            <a:picLocks noChangeAspect="1"/>
          </p:cNvPicPr>
          <p:nvPr/>
        </p:nvPicPr>
        <p:blipFill>
          <a:blip r:embed="rId4"/>
          <a:stretch>
            <a:fillRect/>
          </a:stretch>
        </p:blipFill>
        <p:spPr>
          <a:xfrm>
            <a:off x="4730552" y="371959"/>
            <a:ext cx="4086192" cy="4850970"/>
          </a:xfrm>
          <a:prstGeom prst="rect">
            <a:avLst/>
          </a:prstGeom>
        </p:spPr>
      </p:pic>
      <p:sp>
        <p:nvSpPr>
          <p:cNvPr id="9" name="Rectangle 8">
            <a:extLst>
              <a:ext uri="{FF2B5EF4-FFF2-40B4-BE49-F238E27FC236}">
                <a16:creationId xmlns:a16="http://schemas.microsoft.com/office/drawing/2014/main" id="{1DB2D1A9-9454-4320-BFFF-AEF13059D132}"/>
              </a:ext>
            </a:extLst>
          </p:cNvPr>
          <p:cNvSpPr/>
          <p:nvPr/>
        </p:nvSpPr>
        <p:spPr>
          <a:xfrm>
            <a:off x="4572000" y="5396598"/>
            <a:ext cx="4244744" cy="568104"/>
          </a:xfrm>
          <a:prstGeom prst="rect">
            <a:avLst/>
          </a:prstGeom>
        </p:spPr>
        <p:txBody>
          <a:bodyPr wrap="square">
            <a:spAutoFit/>
          </a:bodyPr>
          <a:lstStyle/>
          <a:p>
            <a:pPr>
              <a:lnSpc>
                <a:spcPts val="1175"/>
              </a:lnSpc>
              <a:spcAft>
                <a:spcPts val="800"/>
              </a:spcAft>
            </a:pPr>
            <a:r>
              <a:rPr lang="en-AU" sz="1000" dirty="0">
                <a:latin typeface="Arial" panose="020B0604020202020204" pitchFamily="34" charset="0"/>
                <a:ea typeface="Calibri" panose="020F0502020204030204" pitchFamily="34" charset="0"/>
              </a:rPr>
              <a:t> </a:t>
            </a:r>
            <a:r>
              <a:rPr lang="en-AU" sz="1000" dirty="0">
                <a:solidFill>
                  <a:srgbClr val="000000"/>
                </a:solidFill>
                <a:latin typeface="Arial" panose="020B0604020202020204" pitchFamily="34" charset="0"/>
                <a:ea typeface="Calibri" panose="020F0502020204030204" pitchFamily="34" charset="0"/>
              </a:rPr>
              <a:t>Ben </a:t>
            </a:r>
            <a:r>
              <a:rPr lang="en-AU" sz="1000" dirty="0" err="1">
                <a:solidFill>
                  <a:srgbClr val="000000"/>
                </a:solidFill>
                <a:latin typeface="Arial" panose="020B0604020202020204" pitchFamily="34" charset="0"/>
                <a:ea typeface="Calibri" panose="020F0502020204030204" pitchFamily="34" charset="0"/>
              </a:rPr>
              <a:t>Quilty</a:t>
            </a:r>
            <a:r>
              <a:rPr lang="en-AU" sz="1000" dirty="0">
                <a:solidFill>
                  <a:srgbClr val="000000"/>
                </a:solidFill>
                <a:latin typeface="Arial" panose="020B0604020202020204" pitchFamily="34" charset="0"/>
                <a:ea typeface="Calibri" panose="020F0502020204030204" pitchFamily="34" charset="0"/>
              </a:rPr>
              <a:t>, Australia, born 1973, </a:t>
            </a:r>
            <a:r>
              <a:rPr lang="en-AU" sz="1000" i="1" dirty="0">
                <a:solidFill>
                  <a:srgbClr val="000000"/>
                </a:solidFill>
                <a:latin typeface="Arial" panose="020B0604020202020204" pitchFamily="34" charset="0"/>
                <a:ea typeface="Calibri" panose="020F0502020204030204" pitchFamily="34" charset="0"/>
              </a:rPr>
              <a:t>Jug (Nose)</a:t>
            </a:r>
            <a:r>
              <a:rPr lang="en-AU" sz="1000" dirty="0">
                <a:solidFill>
                  <a:srgbClr val="000000"/>
                </a:solidFill>
                <a:latin typeface="Arial" panose="020B0604020202020204" pitchFamily="34" charset="0"/>
                <a:ea typeface="Calibri" panose="020F0502020204030204" pitchFamily="34" charset="0"/>
              </a:rPr>
              <a:t>, 2014, </a:t>
            </a:r>
            <a:r>
              <a:rPr lang="en-US" sz="1000" dirty="0">
                <a:latin typeface="Arial" charset="0"/>
              </a:rPr>
              <a:t>Southern Highlands, New South Wales, </a:t>
            </a:r>
            <a:r>
              <a:rPr lang="en-AU" sz="1000" dirty="0">
                <a:solidFill>
                  <a:srgbClr val="000000"/>
                </a:solidFill>
                <a:latin typeface="Arial" panose="020B0604020202020204" pitchFamily="34" charset="0"/>
                <a:ea typeface="Calibri" panose="020F0502020204030204" pitchFamily="34" charset="0"/>
              </a:rPr>
              <a:t>porcelain, 23.0 x 23.0 x 23.0 cm; </a:t>
            </a:r>
            <a:r>
              <a:rPr lang="en-US" sz="1000" dirty="0">
                <a:latin typeface="Arial" charset="0"/>
              </a:rPr>
              <a:t>Private collection, Courtesy the artist</a:t>
            </a:r>
            <a:endParaRPr lang="en-AU" sz="2400"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708517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6DE471-C640-40B1-A934-CBF14CAE3A56}"/>
              </a:ext>
            </a:extLst>
          </p:cNvPr>
          <p:cNvPicPr>
            <a:picLocks noChangeAspect="1"/>
          </p:cNvPicPr>
          <p:nvPr/>
        </p:nvPicPr>
        <p:blipFill>
          <a:blip r:embed="rId3"/>
          <a:stretch>
            <a:fillRect/>
          </a:stretch>
        </p:blipFill>
        <p:spPr>
          <a:xfrm>
            <a:off x="0" y="1389812"/>
            <a:ext cx="9144000" cy="4078376"/>
          </a:xfrm>
          <a:prstGeom prst="rect">
            <a:avLst/>
          </a:prstGeom>
        </p:spPr>
      </p:pic>
      <p:sp>
        <p:nvSpPr>
          <p:cNvPr id="4" name="Rectangle 3">
            <a:extLst>
              <a:ext uri="{FF2B5EF4-FFF2-40B4-BE49-F238E27FC236}">
                <a16:creationId xmlns:a16="http://schemas.microsoft.com/office/drawing/2014/main" id="{0B48ABF1-36BC-49EA-8C3E-782BE114424A}"/>
              </a:ext>
            </a:extLst>
          </p:cNvPr>
          <p:cNvSpPr/>
          <p:nvPr/>
        </p:nvSpPr>
        <p:spPr>
          <a:xfrm>
            <a:off x="223283" y="5517492"/>
            <a:ext cx="8708065" cy="400110"/>
          </a:xfrm>
          <a:prstGeom prst="rect">
            <a:avLst/>
          </a:prstGeom>
        </p:spPr>
        <p:txBody>
          <a:bodyPr wrap="square">
            <a:spAutoFit/>
          </a:bodyPr>
          <a:lstStyle/>
          <a:p>
            <a:r>
              <a:rPr lang="en-US" sz="1000" dirty="0">
                <a:latin typeface="Arial" charset="0"/>
              </a:rPr>
              <a:t>Ben </a:t>
            </a:r>
            <a:r>
              <a:rPr lang="en-US" sz="1000" dirty="0" err="1">
                <a:latin typeface="Arial" charset="0"/>
              </a:rPr>
              <a:t>Quilty</a:t>
            </a:r>
            <a:r>
              <a:rPr lang="en-US" sz="1000" dirty="0">
                <a:latin typeface="Arial" charset="0"/>
              </a:rPr>
              <a:t>, Australia, born 1973, </a:t>
            </a:r>
            <a:r>
              <a:rPr lang="en-US" sz="1000" i="1" dirty="0">
                <a:latin typeface="Arial" charset="0"/>
              </a:rPr>
              <a:t>The Island</a:t>
            </a:r>
            <a:r>
              <a:rPr lang="en-US" sz="1000" dirty="0">
                <a:latin typeface="Arial" charset="0"/>
              </a:rPr>
              <a:t>, 2013, Southern Highlands, New South Wales, oil on synthetic polymer pain on linen, 390.0 x 880.0.0 cm, Private Collection, Brisbane Courtesy the artist.</a:t>
            </a:r>
            <a:endParaRPr lang="en-US" sz="1000" dirty="0">
              <a:effectLst/>
              <a:latin typeface="Arial" charset="0"/>
            </a:endParaRPr>
          </a:p>
        </p:txBody>
      </p:sp>
    </p:spTree>
    <p:extLst>
      <p:ext uri="{BB962C8B-B14F-4D97-AF65-F5344CB8AC3E}">
        <p14:creationId xmlns:p14="http://schemas.microsoft.com/office/powerpoint/2010/main" val="738785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80753" y="5229585"/>
            <a:ext cx="8782493" cy="553998"/>
          </a:xfrm>
          <a:prstGeom prst="rect">
            <a:avLst/>
          </a:prstGeom>
        </p:spPr>
        <p:txBody>
          <a:bodyPr wrap="square">
            <a:spAutoFit/>
          </a:bodyPr>
          <a:lstStyle/>
          <a:p>
            <a:r>
              <a:rPr lang="en-US" sz="1000" dirty="0">
                <a:solidFill>
                  <a:srgbClr val="333333"/>
                </a:solidFill>
              </a:rPr>
              <a:t>image detail: Ben </a:t>
            </a:r>
            <a:r>
              <a:rPr lang="en-US" sz="1000" dirty="0" err="1">
                <a:solidFill>
                  <a:srgbClr val="333333"/>
                </a:solidFill>
              </a:rPr>
              <a:t>Quilty</a:t>
            </a:r>
            <a:r>
              <a:rPr lang="en-US" sz="1000" dirty="0">
                <a:solidFill>
                  <a:srgbClr val="333333"/>
                </a:solidFill>
              </a:rPr>
              <a:t>, Australia, 1973, </a:t>
            </a:r>
            <a:r>
              <a:rPr lang="en-US" sz="1000" i="1" dirty="0">
                <a:solidFill>
                  <a:srgbClr val="333333"/>
                </a:solidFill>
              </a:rPr>
              <a:t>Evening shadows, Rorschach after Johnstone</a:t>
            </a:r>
            <a:r>
              <a:rPr lang="en-US" sz="1000" dirty="0">
                <a:solidFill>
                  <a:srgbClr val="333333"/>
                </a:solidFill>
              </a:rPr>
              <a:t>, 2011, Robertson, New South Wales, oil on linen, eight panels, 115.0 x 175.0 cm (each panel), 230.0 x 702.0 cm (overall); Gift of Ben </a:t>
            </a:r>
            <a:r>
              <a:rPr lang="en-US" sz="1000" dirty="0" err="1">
                <a:solidFill>
                  <a:srgbClr val="333333"/>
                </a:solidFill>
              </a:rPr>
              <a:t>Quilty</a:t>
            </a:r>
            <a:r>
              <a:rPr lang="en-US" sz="1000" dirty="0">
                <a:solidFill>
                  <a:srgbClr val="333333"/>
                </a:solidFill>
              </a:rPr>
              <a:t> through the Art Gallery of South Australia Contemporary Collectors to celebrate the 10th anniversary of Contemporary Collectors 2013. Donated through the Australian Government’s Cultural Gifts Program, Art Gallery of South Australia, Adelaide, Courtesy Ben </a:t>
            </a:r>
            <a:r>
              <a:rPr lang="en-US" sz="1000" dirty="0" err="1">
                <a:solidFill>
                  <a:srgbClr val="333333"/>
                </a:solidFill>
              </a:rPr>
              <a:t>Quilty</a:t>
            </a:r>
            <a:r>
              <a:rPr lang="en-US" sz="1000" dirty="0">
                <a:solidFill>
                  <a:srgbClr val="333333"/>
                </a:solidFill>
              </a:rPr>
              <a:t> </a:t>
            </a:r>
            <a:endParaRPr lang="en-US" sz="1000" dirty="0"/>
          </a:p>
        </p:txBody>
      </p:sp>
      <p:pic>
        <p:nvPicPr>
          <p:cNvPr id="5" name="Picture 4">
            <a:extLst>
              <a:ext uri="{FF2B5EF4-FFF2-40B4-BE49-F238E27FC236}">
                <a16:creationId xmlns:a16="http://schemas.microsoft.com/office/drawing/2014/main" id="{BA81358B-2A4E-4626-9A85-B7C3BF93A0E0}"/>
              </a:ext>
            </a:extLst>
          </p:cNvPr>
          <p:cNvPicPr>
            <a:picLocks noChangeAspect="1"/>
          </p:cNvPicPr>
          <p:nvPr/>
        </p:nvPicPr>
        <p:blipFill>
          <a:blip r:embed="rId3"/>
          <a:stretch>
            <a:fillRect/>
          </a:stretch>
        </p:blipFill>
        <p:spPr>
          <a:xfrm>
            <a:off x="0" y="1894461"/>
            <a:ext cx="9144000" cy="2999232"/>
          </a:xfrm>
          <a:prstGeom prst="rect">
            <a:avLst/>
          </a:prstGeom>
        </p:spPr>
      </p:pic>
    </p:spTree>
    <p:extLst>
      <p:ext uri="{BB962C8B-B14F-4D97-AF65-F5344CB8AC3E}">
        <p14:creationId xmlns:p14="http://schemas.microsoft.com/office/powerpoint/2010/main" val="657989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23283" y="5517492"/>
            <a:ext cx="8708065" cy="400110"/>
          </a:xfrm>
          <a:prstGeom prst="rect">
            <a:avLst/>
          </a:prstGeom>
        </p:spPr>
        <p:txBody>
          <a:bodyPr wrap="square">
            <a:spAutoFit/>
          </a:bodyPr>
          <a:lstStyle/>
          <a:p>
            <a:r>
              <a:rPr lang="en-US" sz="1000" dirty="0">
                <a:latin typeface="Arial" charset="0"/>
              </a:rPr>
              <a:t>Ben </a:t>
            </a:r>
            <a:r>
              <a:rPr lang="en-US" sz="1000" dirty="0" err="1">
                <a:latin typeface="Arial" charset="0"/>
              </a:rPr>
              <a:t>Quilty</a:t>
            </a:r>
            <a:r>
              <a:rPr lang="en-US" sz="1000" dirty="0">
                <a:latin typeface="Arial" charset="0"/>
              </a:rPr>
              <a:t>, Australia, born 1973, </a:t>
            </a:r>
            <a:r>
              <a:rPr lang="en-US" sz="1000" i="1" dirty="0">
                <a:latin typeface="Arial" charset="0"/>
              </a:rPr>
              <a:t>Fairy Bower Rorschach</a:t>
            </a:r>
            <a:r>
              <a:rPr lang="en-US" sz="1000" dirty="0">
                <a:latin typeface="Arial" charset="0"/>
              </a:rPr>
              <a:t>, 2012, Southern Highlands, New South Wales, oil on linen (eight panels), 240.0 x 550.0 cm (overall); Purchased with funds provided by the Patrick White Bequest Fund, 2012, Art Gallery of New South Wales, Sydney, Courtesy the artist.</a:t>
            </a:r>
            <a:endParaRPr lang="en-US" sz="1000" dirty="0">
              <a:effectLst/>
              <a:latin typeface="Arial" charset="0"/>
            </a:endParaRPr>
          </a:p>
        </p:txBody>
      </p:sp>
      <p:pic>
        <p:nvPicPr>
          <p:cNvPr id="5" name="Picture 4">
            <a:extLst>
              <a:ext uri="{FF2B5EF4-FFF2-40B4-BE49-F238E27FC236}">
                <a16:creationId xmlns:a16="http://schemas.microsoft.com/office/drawing/2014/main" id="{F9E7708E-F366-4708-BFCE-5B7200C590FE}"/>
              </a:ext>
            </a:extLst>
          </p:cNvPr>
          <p:cNvPicPr>
            <a:picLocks noChangeAspect="1"/>
          </p:cNvPicPr>
          <p:nvPr/>
        </p:nvPicPr>
        <p:blipFill>
          <a:blip r:embed="rId3"/>
          <a:stretch>
            <a:fillRect/>
          </a:stretch>
        </p:blipFill>
        <p:spPr>
          <a:xfrm>
            <a:off x="0" y="1019556"/>
            <a:ext cx="9144000" cy="4210812"/>
          </a:xfrm>
          <a:prstGeom prst="rect">
            <a:avLst/>
          </a:prstGeom>
        </p:spPr>
      </p:pic>
    </p:spTree>
    <p:extLst>
      <p:ext uri="{BB962C8B-B14F-4D97-AF65-F5344CB8AC3E}">
        <p14:creationId xmlns:p14="http://schemas.microsoft.com/office/powerpoint/2010/main" val="298296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2263553" y="6035366"/>
            <a:ext cx="4732670" cy="400110"/>
          </a:xfrm>
          <a:prstGeom prst="rect">
            <a:avLst/>
          </a:prstGeom>
          <a:noFill/>
        </p:spPr>
        <p:txBody>
          <a:bodyPr wrap="square" rtlCol="0">
            <a:spAutoFit/>
          </a:bodyPr>
          <a:lstStyle/>
          <a:p>
            <a:r>
              <a:rPr lang="en-AU" sz="1000" dirty="0"/>
              <a:t>Ben </a:t>
            </a:r>
            <a:r>
              <a:rPr lang="en-AU" sz="1000" dirty="0" err="1"/>
              <a:t>Quilty</a:t>
            </a:r>
            <a:r>
              <a:rPr lang="en-AU" sz="1000" dirty="0"/>
              <a:t>, Australia, born 1973, </a:t>
            </a:r>
            <a:r>
              <a:rPr lang="en-AU" sz="1000" i="1" dirty="0"/>
              <a:t>Flowers for </a:t>
            </a:r>
            <a:r>
              <a:rPr lang="en-AU" sz="1000" i="1" dirty="0" err="1"/>
              <a:t>Heba</a:t>
            </a:r>
            <a:r>
              <a:rPr lang="en-AU" sz="1000" dirty="0"/>
              <a:t>, 2016, oil on linen, 265.0 x 202.0 cm; Private collection, Adelaide, Courtesy the artist.</a:t>
            </a:r>
          </a:p>
        </p:txBody>
      </p:sp>
      <p:pic>
        <p:nvPicPr>
          <p:cNvPr id="3" name="Picture 2">
            <a:extLst>
              <a:ext uri="{FF2B5EF4-FFF2-40B4-BE49-F238E27FC236}">
                <a16:creationId xmlns:a16="http://schemas.microsoft.com/office/drawing/2014/main" id="{0BD4EF9A-0F71-493B-BDC0-3D3370F9EC92}"/>
              </a:ext>
            </a:extLst>
          </p:cNvPr>
          <p:cNvPicPr>
            <a:picLocks noChangeAspect="1"/>
          </p:cNvPicPr>
          <p:nvPr/>
        </p:nvPicPr>
        <p:blipFill>
          <a:blip r:embed="rId3"/>
          <a:stretch>
            <a:fillRect/>
          </a:stretch>
        </p:blipFill>
        <p:spPr>
          <a:xfrm>
            <a:off x="2434889" y="400110"/>
            <a:ext cx="4301723" cy="5635256"/>
          </a:xfrm>
          <a:prstGeom prst="rect">
            <a:avLst/>
          </a:prstGeom>
        </p:spPr>
      </p:pic>
    </p:spTree>
    <p:extLst>
      <p:ext uri="{BB962C8B-B14F-4D97-AF65-F5344CB8AC3E}">
        <p14:creationId xmlns:p14="http://schemas.microsoft.com/office/powerpoint/2010/main" val="1593187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438103" y="6287422"/>
            <a:ext cx="6272514" cy="553998"/>
          </a:xfrm>
          <a:prstGeom prst="rect">
            <a:avLst/>
          </a:prstGeom>
        </p:spPr>
        <p:txBody>
          <a:bodyPr wrap="square">
            <a:spAutoFit/>
          </a:bodyPr>
          <a:lstStyle/>
          <a:p>
            <a:r>
              <a:rPr lang="en-US" sz="1000" dirty="0">
                <a:latin typeface="Arial" charset="0"/>
              </a:rPr>
              <a:t>Ben </a:t>
            </a:r>
            <a:r>
              <a:rPr lang="en-US" sz="1000" dirty="0" err="1">
                <a:latin typeface="Arial" charset="0"/>
              </a:rPr>
              <a:t>Quilty</a:t>
            </a:r>
            <a:r>
              <a:rPr lang="en-US" sz="1000" dirty="0">
                <a:latin typeface="Arial" charset="0"/>
              </a:rPr>
              <a:t>, Australia, born 1973, </a:t>
            </a:r>
            <a:r>
              <a:rPr lang="en-US" sz="1000" i="1" dirty="0">
                <a:latin typeface="Arial" charset="0"/>
              </a:rPr>
              <a:t>Joe Burger</a:t>
            </a:r>
            <a:r>
              <a:rPr lang="en-US" sz="1000" dirty="0">
                <a:latin typeface="Arial" charset="0"/>
              </a:rPr>
              <a:t>, 2006, Southern Highlands, New South Wales, oil on canvas, 150.0 x 160.0 cm; Private collection, Courtesy the artist.</a:t>
            </a:r>
          </a:p>
          <a:p>
            <a:endParaRPr lang="en-US" sz="1000" dirty="0">
              <a:latin typeface="Arial" charset="0"/>
              <a:ea typeface="Arial" charset="0"/>
              <a:cs typeface="Arial" charset="0"/>
            </a:endParaRPr>
          </a:p>
        </p:txBody>
      </p:sp>
      <p:pic>
        <p:nvPicPr>
          <p:cNvPr id="7" name="Content Placeholder 6">
            <a:extLst>
              <a:ext uri="{FF2B5EF4-FFF2-40B4-BE49-F238E27FC236}">
                <a16:creationId xmlns:a16="http://schemas.microsoft.com/office/drawing/2014/main" id="{BC121FC3-38CB-4639-BD0C-59061FCDE07B}"/>
              </a:ext>
            </a:extLst>
          </p:cNvPr>
          <p:cNvPicPr>
            <a:picLocks noGrp="1" noChangeAspect="1"/>
          </p:cNvPicPr>
          <p:nvPr>
            <p:ph sz="quarter" idx="11"/>
          </p:nvPr>
        </p:nvPicPr>
        <p:blipFill>
          <a:blip r:embed="rId3"/>
          <a:stretch>
            <a:fillRect/>
          </a:stretch>
        </p:blipFill>
        <p:spPr>
          <a:xfrm>
            <a:off x="1254034" y="45097"/>
            <a:ext cx="6665589" cy="6242325"/>
          </a:xfrm>
        </p:spPr>
      </p:pic>
    </p:spTree>
    <p:extLst>
      <p:ext uri="{BB962C8B-B14F-4D97-AF65-F5344CB8AC3E}">
        <p14:creationId xmlns:p14="http://schemas.microsoft.com/office/powerpoint/2010/main" val="1341468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BDC6FE"/>
        </a:solidFill>
        <a:effectLst/>
      </p:bgPr>
    </p:bg>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9366" t="12412" r="10773" b="8223"/>
          <a:stretch/>
        </p:blipFill>
        <p:spPr>
          <a:xfrm rot="5400000">
            <a:off x="-333280" y="1432294"/>
            <a:ext cx="5153710" cy="3841303"/>
          </a:xfrm>
        </p:spPr>
      </p:pic>
      <p:sp>
        <p:nvSpPr>
          <p:cNvPr id="3" name="Content Placeholder 2"/>
          <p:cNvSpPr>
            <a:spLocks noGrp="1"/>
          </p:cNvSpPr>
          <p:nvPr>
            <p:ph idx="1"/>
          </p:nvPr>
        </p:nvSpPr>
        <p:spPr>
          <a:xfrm>
            <a:off x="4386648" y="814092"/>
            <a:ext cx="4572000" cy="5240719"/>
          </a:xfrm>
        </p:spPr>
        <p:txBody>
          <a:bodyPr>
            <a:normAutofit/>
          </a:bodyPr>
          <a:lstStyle/>
          <a:p>
            <a:pPr>
              <a:lnSpc>
                <a:spcPct val="150000"/>
              </a:lnSpc>
            </a:pPr>
            <a:r>
              <a:rPr lang="en-US" dirty="0"/>
              <a:t>Joe </a:t>
            </a:r>
            <a:r>
              <a:rPr lang="en-US" dirty="0" err="1"/>
              <a:t>Quilty</a:t>
            </a:r>
            <a:r>
              <a:rPr lang="en-US" dirty="0"/>
              <a:t>, son of Ben </a:t>
            </a:r>
            <a:r>
              <a:rPr lang="en-US" dirty="0" err="1"/>
              <a:t>Quilty</a:t>
            </a:r>
            <a:r>
              <a:rPr lang="en-US" dirty="0"/>
              <a:t>, is 13-years old and an avid artist in his own right. Joe likes to paint, creating still life subjects and landscapes </a:t>
            </a:r>
            <a:r>
              <a:rPr lang="mr-IN" dirty="0"/>
              <a:t>–</a:t>
            </a:r>
            <a:r>
              <a:rPr lang="en-US" dirty="0"/>
              <a:t> working from life. </a:t>
            </a:r>
          </a:p>
          <a:p>
            <a:endParaRPr lang="en-US" dirty="0"/>
          </a:p>
          <a:p>
            <a:r>
              <a:rPr lang="en-GB" dirty="0"/>
              <a:t> </a:t>
            </a:r>
          </a:p>
          <a:p>
            <a:br>
              <a:rPr lang="en-US" dirty="0"/>
            </a:br>
            <a:endParaRPr lang="en-US" dirty="0"/>
          </a:p>
        </p:txBody>
      </p:sp>
      <p:sp>
        <p:nvSpPr>
          <p:cNvPr id="4" name="Title 3"/>
          <p:cNvSpPr>
            <a:spLocks noGrp="1"/>
          </p:cNvSpPr>
          <p:nvPr>
            <p:ph type="title"/>
          </p:nvPr>
        </p:nvSpPr>
        <p:spPr>
          <a:xfrm>
            <a:off x="322925" y="291761"/>
            <a:ext cx="4360286" cy="968660"/>
          </a:xfrm>
        </p:spPr>
        <p:txBody>
          <a:bodyPr/>
          <a:lstStyle/>
          <a:p>
            <a:r>
              <a:rPr lang="en-US" sz="2800" dirty="0"/>
              <a:t>Meet Joe </a:t>
            </a:r>
            <a:r>
              <a:rPr lang="en-US" sz="2800" dirty="0" err="1"/>
              <a:t>Quilty</a:t>
            </a:r>
            <a:endParaRPr lang="en-US" sz="2800" dirty="0"/>
          </a:p>
        </p:txBody>
      </p:sp>
      <p:sp>
        <p:nvSpPr>
          <p:cNvPr id="2" name="Rectangle 1"/>
          <p:cNvSpPr/>
          <p:nvPr/>
        </p:nvSpPr>
        <p:spPr>
          <a:xfrm>
            <a:off x="4386648" y="2717948"/>
            <a:ext cx="4572000" cy="2542363"/>
          </a:xfrm>
          <a:prstGeom prst="rect">
            <a:avLst/>
          </a:prstGeom>
          <a:ln w="38100">
            <a:noFill/>
          </a:ln>
        </p:spPr>
        <p:txBody>
          <a:bodyPr>
            <a:spAutoFit/>
          </a:bodyPr>
          <a:lstStyle/>
          <a:p>
            <a:pPr algn="ctr">
              <a:lnSpc>
                <a:spcPct val="150000"/>
              </a:lnSpc>
            </a:pPr>
            <a:r>
              <a:rPr lang="en-GB" b="1" dirty="0">
                <a:latin typeface="Arial" charset="0"/>
                <a:ea typeface="Arial" charset="0"/>
                <a:cs typeface="Arial" charset="0"/>
              </a:rPr>
              <a:t>What’s your favourite medium? </a:t>
            </a:r>
          </a:p>
          <a:p>
            <a:pPr>
              <a:lnSpc>
                <a:spcPct val="150000"/>
              </a:lnSpc>
            </a:pPr>
            <a:r>
              <a:rPr lang="en-GB" dirty="0">
                <a:latin typeface="Arial" charset="0"/>
                <a:ea typeface="Arial" charset="0"/>
                <a:cs typeface="Arial" charset="0"/>
              </a:rPr>
              <a:t>I like to use oil paint. I'm lucky because my Dad has a studio and he lets me use all his oil paint. For kids who don’t have oil paint at home I would suggest using acrylic paint, oil pastels or coloured pencils.</a:t>
            </a:r>
          </a:p>
        </p:txBody>
      </p:sp>
      <p:sp>
        <p:nvSpPr>
          <p:cNvPr id="6" name="TextBox 5"/>
          <p:cNvSpPr txBox="1"/>
          <p:nvPr/>
        </p:nvSpPr>
        <p:spPr>
          <a:xfrm>
            <a:off x="199506" y="6054811"/>
            <a:ext cx="3698714" cy="246221"/>
          </a:xfrm>
          <a:prstGeom prst="rect">
            <a:avLst/>
          </a:prstGeom>
          <a:noFill/>
        </p:spPr>
        <p:txBody>
          <a:bodyPr wrap="square" rtlCol="0">
            <a:spAutoFit/>
          </a:bodyPr>
          <a:lstStyle/>
          <a:p>
            <a:r>
              <a:rPr lang="en-US" sz="1000" dirty="0"/>
              <a:t>Joe </a:t>
            </a:r>
            <a:r>
              <a:rPr lang="en-US" sz="1000" dirty="0" err="1"/>
              <a:t>Quilty</a:t>
            </a:r>
            <a:r>
              <a:rPr lang="en-US" sz="1000" dirty="0"/>
              <a:t>, </a:t>
            </a:r>
            <a:r>
              <a:rPr lang="en-US" sz="1000" i="1" dirty="0"/>
              <a:t>Self Portrait</a:t>
            </a:r>
            <a:r>
              <a:rPr lang="en-US" sz="1000" dirty="0"/>
              <a:t>, 2017 </a:t>
            </a:r>
          </a:p>
        </p:txBody>
      </p:sp>
    </p:spTree>
    <p:extLst>
      <p:ext uri="{BB962C8B-B14F-4D97-AF65-F5344CB8AC3E}">
        <p14:creationId xmlns:p14="http://schemas.microsoft.com/office/powerpoint/2010/main" val="2064751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BDC6FE"/>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3210" y="814092"/>
            <a:ext cx="3904736" cy="5253075"/>
          </a:xfrm>
        </p:spPr>
        <p:txBody>
          <a:bodyPr/>
          <a:lstStyle/>
          <a:p>
            <a:br>
              <a:rPr lang="en-US" dirty="0"/>
            </a:br>
            <a:endParaRPr lang="en-US" dirty="0"/>
          </a:p>
        </p:txBody>
      </p:sp>
      <p:pic>
        <p:nvPicPr>
          <p:cNvPr id="6" name="Picture Placeholder 5"/>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8122" t="7963" r="8384" b="10570"/>
          <a:stretch/>
        </p:blipFill>
        <p:spPr>
          <a:xfrm rot="5400000">
            <a:off x="-336307" y="1065355"/>
            <a:ext cx="5405250" cy="4015947"/>
          </a:xfrm>
        </p:spPr>
      </p:pic>
      <p:sp>
        <p:nvSpPr>
          <p:cNvPr id="7" name="Rectangle 6"/>
          <p:cNvSpPr/>
          <p:nvPr/>
        </p:nvSpPr>
        <p:spPr>
          <a:xfrm>
            <a:off x="4683210" y="1417127"/>
            <a:ext cx="4213654" cy="2949525"/>
          </a:xfrm>
          <a:prstGeom prst="rect">
            <a:avLst/>
          </a:prstGeom>
          <a:ln w="57150">
            <a:noFill/>
          </a:ln>
        </p:spPr>
        <p:txBody>
          <a:bodyPr wrap="square">
            <a:spAutoFit/>
          </a:bodyPr>
          <a:lstStyle/>
          <a:p>
            <a:pPr algn="ctr">
              <a:lnSpc>
                <a:spcPct val="150000"/>
              </a:lnSpc>
              <a:spcAft>
                <a:spcPts val="0"/>
              </a:spcAft>
            </a:pPr>
            <a:r>
              <a:rPr lang="en-GB" b="1" dirty="0">
                <a:solidFill>
                  <a:srgbClr val="000000"/>
                </a:solidFill>
                <a:latin typeface="Arial" panose="020B0604020202020204" pitchFamily="34" charset="0"/>
                <a:ea typeface="Times New Roman" charset="0"/>
                <a:cs typeface="Arial" panose="020B0604020202020204" pitchFamily="34" charset="0"/>
              </a:rPr>
              <a:t>What are your top three tips for drawing a portrait?</a:t>
            </a:r>
            <a:endParaRPr lang="en-GB" dirty="0">
              <a:latin typeface="Arial" panose="020B0604020202020204" pitchFamily="34" charset="0"/>
              <a:ea typeface="Calibri" charset="0"/>
              <a:cs typeface="Arial" panose="020B0604020202020204" pitchFamily="34" charset="0"/>
            </a:endParaRPr>
          </a:p>
          <a:p>
            <a:pPr>
              <a:lnSpc>
                <a:spcPct val="150000"/>
              </a:lnSpc>
              <a:spcAft>
                <a:spcPts val="0"/>
              </a:spcAft>
            </a:pPr>
            <a:r>
              <a:rPr lang="en-GB" dirty="0">
                <a:solidFill>
                  <a:srgbClr val="000000"/>
                </a:solidFill>
                <a:latin typeface="Arial" panose="020B0604020202020204" pitchFamily="34" charset="0"/>
                <a:ea typeface="Times New Roman" charset="0"/>
                <a:cs typeface="Arial" panose="020B0604020202020204" pitchFamily="34" charset="0"/>
              </a:rPr>
              <a:t>Don't draw from a photograph. Ask your Mum or Dad to sit for you. Draw your family. I find my little sister hard to draw. Old people are easier to draw because they have a lot of lines. </a:t>
            </a:r>
            <a:endParaRPr lang="en-GB" dirty="0">
              <a:effectLst/>
              <a:latin typeface="Arial" panose="020B0604020202020204" pitchFamily="34" charset="0"/>
              <a:ea typeface="Calibri" charset="0"/>
              <a:cs typeface="Arial" panose="020B0604020202020204" pitchFamily="34" charset="0"/>
            </a:endParaRPr>
          </a:p>
        </p:txBody>
      </p:sp>
      <p:sp>
        <p:nvSpPr>
          <p:cNvPr id="5" name="TextBox 4"/>
          <p:cNvSpPr txBox="1"/>
          <p:nvPr/>
        </p:nvSpPr>
        <p:spPr>
          <a:xfrm>
            <a:off x="232757" y="5944056"/>
            <a:ext cx="3698714" cy="246221"/>
          </a:xfrm>
          <a:prstGeom prst="rect">
            <a:avLst/>
          </a:prstGeom>
          <a:noFill/>
        </p:spPr>
        <p:txBody>
          <a:bodyPr wrap="square" rtlCol="0">
            <a:spAutoFit/>
          </a:bodyPr>
          <a:lstStyle/>
          <a:p>
            <a:r>
              <a:rPr lang="en-US" sz="1000" dirty="0"/>
              <a:t>Joe </a:t>
            </a:r>
            <a:r>
              <a:rPr lang="en-US" sz="1000" dirty="0" err="1"/>
              <a:t>Quilty</a:t>
            </a:r>
            <a:r>
              <a:rPr lang="en-US" sz="1000" dirty="0"/>
              <a:t>, </a:t>
            </a:r>
            <a:r>
              <a:rPr lang="en-US" sz="1000" i="1" dirty="0"/>
              <a:t>Grandpa, </a:t>
            </a:r>
            <a:r>
              <a:rPr lang="en-US" sz="1000" dirty="0"/>
              <a:t>2017 </a:t>
            </a:r>
          </a:p>
        </p:txBody>
      </p:sp>
    </p:spTree>
    <p:extLst>
      <p:ext uri="{BB962C8B-B14F-4D97-AF65-F5344CB8AC3E}">
        <p14:creationId xmlns:p14="http://schemas.microsoft.com/office/powerpoint/2010/main" val="1084544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BDC6FE"/>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615248" y="690981"/>
            <a:ext cx="3904736" cy="5253075"/>
          </a:xfrm>
        </p:spPr>
        <p:txBody>
          <a:bodyPr/>
          <a:lstStyle/>
          <a:p>
            <a:br>
              <a:rPr lang="en-US" dirty="0"/>
            </a:br>
            <a:endParaRPr lang="en-US" dirty="0"/>
          </a:p>
        </p:txBody>
      </p:sp>
      <p:sp>
        <p:nvSpPr>
          <p:cNvPr id="2" name="Rectangle 1"/>
          <p:cNvSpPr/>
          <p:nvPr/>
        </p:nvSpPr>
        <p:spPr>
          <a:xfrm>
            <a:off x="4615248" y="699851"/>
            <a:ext cx="4040660" cy="5027017"/>
          </a:xfrm>
          <a:prstGeom prst="rect">
            <a:avLst/>
          </a:prstGeom>
          <a:ln w="38100">
            <a:noFill/>
          </a:ln>
        </p:spPr>
        <p:txBody>
          <a:bodyPr wrap="square">
            <a:spAutoFit/>
          </a:bodyPr>
          <a:lstStyle/>
          <a:p>
            <a:pPr algn="ctr">
              <a:lnSpc>
                <a:spcPct val="150000"/>
              </a:lnSpc>
              <a:spcAft>
                <a:spcPts val="0"/>
              </a:spcAft>
            </a:pPr>
            <a:r>
              <a:rPr lang="en-GB" b="1" dirty="0">
                <a:solidFill>
                  <a:srgbClr val="000000"/>
                </a:solidFill>
                <a:latin typeface="Arial" panose="020B0604020202020204" pitchFamily="34" charset="0"/>
                <a:ea typeface="Times New Roman" charset="0"/>
                <a:cs typeface="Arial" panose="020B0604020202020204" pitchFamily="34" charset="0"/>
              </a:rPr>
              <a:t>Who is your favourite artist? </a:t>
            </a:r>
            <a:endParaRPr lang="en-GB" dirty="0">
              <a:solidFill>
                <a:srgbClr val="000000"/>
              </a:solidFill>
              <a:latin typeface="Arial" panose="020B0604020202020204" pitchFamily="34" charset="0"/>
              <a:ea typeface="Times New Roman" charset="0"/>
              <a:cs typeface="Arial" panose="020B0604020202020204" pitchFamily="34" charset="0"/>
            </a:endParaRPr>
          </a:p>
          <a:p>
            <a:pPr>
              <a:lnSpc>
                <a:spcPct val="150000"/>
              </a:lnSpc>
              <a:spcAft>
                <a:spcPts val="0"/>
              </a:spcAft>
            </a:pPr>
            <a:r>
              <a:rPr lang="en-GB" dirty="0">
                <a:solidFill>
                  <a:srgbClr val="000000"/>
                </a:solidFill>
                <a:latin typeface="Arial" panose="020B0604020202020204" pitchFamily="34" charset="0"/>
                <a:ea typeface="Times New Roman" charset="0"/>
                <a:cs typeface="Arial" panose="020B0604020202020204" pitchFamily="34" charset="0"/>
              </a:rPr>
              <a:t>I love Goya's 'Saturn Devouring His Son'. It's scary and freaks me out. </a:t>
            </a:r>
            <a:endParaRPr lang="en-GB" dirty="0">
              <a:latin typeface="Arial" panose="020B0604020202020204" pitchFamily="34" charset="0"/>
              <a:ea typeface="Calibri" charset="0"/>
              <a:cs typeface="Arial" panose="020B0604020202020204" pitchFamily="34" charset="0"/>
            </a:endParaRPr>
          </a:p>
          <a:p>
            <a:pPr>
              <a:lnSpc>
                <a:spcPct val="150000"/>
              </a:lnSpc>
              <a:spcAft>
                <a:spcPts val="0"/>
              </a:spcAft>
            </a:pPr>
            <a:r>
              <a:rPr lang="en-GB" dirty="0">
                <a:solidFill>
                  <a:srgbClr val="000000"/>
                </a:solidFill>
                <a:latin typeface="Arial" panose="020B0604020202020204" pitchFamily="34" charset="0"/>
                <a:ea typeface="Times New Roman" charset="0"/>
                <a:cs typeface="Arial" panose="020B0604020202020204" pitchFamily="34" charset="0"/>
              </a:rPr>
              <a:t>I like Sally Anderson, Guido Maestri and Luke </a:t>
            </a:r>
            <a:r>
              <a:rPr lang="en-GB" dirty="0" err="1">
                <a:solidFill>
                  <a:srgbClr val="000000"/>
                </a:solidFill>
                <a:latin typeface="Arial" panose="020B0604020202020204" pitchFamily="34" charset="0"/>
                <a:ea typeface="Times New Roman" charset="0"/>
                <a:cs typeface="Arial" panose="020B0604020202020204" pitchFamily="34" charset="0"/>
              </a:rPr>
              <a:t>Sciberras</a:t>
            </a:r>
            <a:r>
              <a:rPr lang="en-GB" dirty="0">
                <a:solidFill>
                  <a:srgbClr val="000000"/>
                </a:solidFill>
                <a:latin typeface="Arial" panose="020B0604020202020204" pitchFamily="34" charset="0"/>
                <a:ea typeface="Times New Roman" charset="0"/>
                <a:cs typeface="Arial" panose="020B0604020202020204" pitchFamily="34" charset="0"/>
              </a:rPr>
              <a:t>. They are also my friends.</a:t>
            </a:r>
            <a:endParaRPr lang="en-GB" dirty="0">
              <a:latin typeface="Arial" panose="020B0604020202020204" pitchFamily="34" charset="0"/>
              <a:ea typeface="Calibri" charset="0"/>
              <a:cs typeface="Arial" panose="020B0604020202020204" pitchFamily="34" charset="0"/>
            </a:endParaRPr>
          </a:p>
          <a:p>
            <a:pPr>
              <a:lnSpc>
                <a:spcPct val="150000"/>
              </a:lnSpc>
              <a:spcAft>
                <a:spcPts val="0"/>
              </a:spcAft>
            </a:pPr>
            <a:endParaRPr lang="en-GB" dirty="0">
              <a:solidFill>
                <a:srgbClr val="000000"/>
              </a:solidFill>
              <a:latin typeface="Arial" panose="020B0604020202020204" pitchFamily="34" charset="0"/>
              <a:ea typeface="Times New Roman" charset="0"/>
              <a:cs typeface="Arial" panose="020B0604020202020204" pitchFamily="34" charset="0"/>
            </a:endParaRPr>
          </a:p>
          <a:p>
            <a:pPr>
              <a:lnSpc>
                <a:spcPct val="150000"/>
              </a:lnSpc>
              <a:spcAft>
                <a:spcPts val="0"/>
              </a:spcAft>
            </a:pPr>
            <a:r>
              <a:rPr lang="en-GB" dirty="0">
                <a:solidFill>
                  <a:srgbClr val="000000"/>
                </a:solidFill>
                <a:latin typeface="Arial" panose="020B0604020202020204" pitchFamily="34" charset="0"/>
                <a:ea typeface="Times New Roman" charset="0"/>
                <a:cs typeface="Arial" panose="020B0604020202020204" pitchFamily="34" charset="0"/>
              </a:rPr>
              <a:t>I love Barbara Moore and Sylvia Ken. I have also met them.</a:t>
            </a:r>
            <a:endParaRPr lang="en-GB" dirty="0">
              <a:latin typeface="Arial" panose="020B0604020202020204" pitchFamily="34" charset="0"/>
              <a:ea typeface="Calibri" charset="0"/>
              <a:cs typeface="Arial" panose="020B0604020202020204" pitchFamily="34" charset="0"/>
            </a:endParaRPr>
          </a:p>
          <a:p>
            <a:pPr>
              <a:lnSpc>
                <a:spcPct val="150000"/>
              </a:lnSpc>
              <a:spcAft>
                <a:spcPts val="0"/>
              </a:spcAft>
            </a:pPr>
            <a:endParaRPr lang="en-GB" dirty="0">
              <a:solidFill>
                <a:srgbClr val="000000"/>
              </a:solidFill>
              <a:latin typeface="Arial" panose="020B0604020202020204" pitchFamily="34" charset="0"/>
              <a:ea typeface="Times New Roman" charset="0"/>
              <a:cs typeface="Arial" panose="020B0604020202020204" pitchFamily="34" charset="0"/>
            </a:endParaRPr>
          </a:p>
          <a:p>
            <a:pPr>
              <a:lnSpc>
                <a:spcPct val="150000"/>
              </a:lnSpc>
              <a:spcAft>
                <a:spcPts val="0"/>
              </a:spcAft>
            </a:pPr>
            <a:r>
              <a:rPr lang="en-GB" dirty="0" err="1">
                <a:solidFill>
                  <a:srgbClr val="000000"/>
                </a:solidFill>
                <a:latin typeface="Arial" panose="020B0604020202020204" pitchFamily="34" charset="0"/>
                <a:ea typeface="Times New Roman" charset="0"/>
                <a:cs typeface="Arial" panose="020B0604020202020204" pitchFamily="34" charset="0"/>
              </a:rPr>
              <a:t>p.s</a:t>
            </a:r>
            <a:r>
              <a:rPr lang="en-GB" dirty="0">
                <a:solidFill>
                  <a:srgbClr val="000000"/>
                </a:solidFill>
                <a:latin typeface="Arial" panose="020B0604020202020204" pitchFamily="34" charset="0"/>
                <a:ea typeface="Times New Roman" charset="0"/>
                <a:cs typeface="Arial" panose="020B0604020202020204" pitchFamily="34" charset="0"/>
              </a:rPr>
              <a:t> I haven't met Goya</a:t>
            </a:r>
          </a:p>
          <a:p>
            <a:pPr>
              <a:lnSpc>
                <a:spcPct val="150000"/>
              </a:lnSpc>
              <a:spcAft>
                <a:spcPts val="0"/>
              </a:spcAft>
            </a:pPr>
            <a:endParaRPr lang="en-GB" dirty="0">
              <a:solidFill>
                <a:srgbClr val="000000"/>
              </a:solidFill>
              <a:effectLst/>
              <a:latin typeface="Arial" panose="020B0604020202020204" pitchFamily="34" charset="0"/>
              <a:ea typeface="Calibri" charset="0"/>
              <a:cs typeface="Arial" panose="020B0604020202020204" pitchFamily="34" charset="0"/>
            </a:endParaRPr>
          </a:p>
        </p:txBody>
      </p:sp>
      <p:sp>
        <p:nvSpPr>
          <p:cNvPr id="6" name="TextBox 5"/>
          <p:cNvSpPr txBox="1"/>
          <p:nvPr/>
        </p:nvSpPr>
        <p:spPr>
          <a:xfrm>
            <a:off x="232756" y="5944056"/>
            <a:ext cx="4198151" cy="553998"/>
          </a:xfrm>
          <a:prstGeom prst="rect">
            <a:avLst/>
          </a:prstGeom>
          <a:noFill/>
        </p:spPr>
        <p:txBody>
          <a:bodyPr wrap="square" rtlCol="0">
            <a:spAutoFit/>
          </a:bodyPr>
          <a:lstStyle/>
          <a:p>
            <a:r>
              <a:rPr lang="en-US" sz="1000" dirty="0"/>
              <a:t>image: Guy </a:t>
            </a:r>
            <a:r>
              <a:rPr lang="en-US" sz="1000" dirty="0" err="1"/>
              <a:t>Maestri</a:t>
            </a:r>
            <a:r>
              <a:rPr lang="en-US" sz="1000" dirty="0"/>
              <a:t>, Australia, born 1974, </a:t>
            </a:r>
            <a:r>
              <a:rPr lang="en-US" sz="1000" i="1" dirty="0"/>
              <a:t>Xerox no. </a:t>
            </a:r>
            <a:r>
              <a:rPr lang="en-US" sz="1000" i="1" dirty="0" err="1"/>
              <a:t>ll</a:t>
            </a:r>
            <a:r>
              <a:rPr lang="en-US" sz="1000" dirty="0"/>
              <a:t>, 2016, painted bronze, concrete, 56.0 x 17.0 x 17.0 cm © Guy </a:t>
            </a:r>
            <a:r>
              <a:rPr lang="en-US" sz="1000" dirty="0" err="1"/>
              <a:t>Maestri</a:t>
            </a:r>
            <a:r>
              <a:rPr lang="en-US" sz="1000" dirty="0"/>
              <a:t>, courtesy Jan Murphy Gallery, Brisbane </a:t>
            </a:r>
          </a:p>
        </p:txBody>
      </p:sp>
      <p:pic>
        <p:nvPicPr>
          <p:cNvPr id="10" name="Picture Placeholder 9">
            <a:extLst>
              <a:ext uri="{FF2B5EF4-FFF2-40B4-BE49-F238E27FC236}">
                <a16:creationId xmlns:a16="http://schemas.microsoft.com/office/drawing/2014/main" id="{67D17EEC-0CD8-43BA-B25F-D51F5101F025}"/>
              </a:ext>
            </a:extLst>
          </p:cNvPr>
          <p:cNvPicPr>
            <a:picLocks noGrp="1" noChangeAspect="1"/>
          </p:cNvPicPr>
          <p:nvPr>
            <p:ph type="pic" sz="quarter" idx="10"/>
          </p:nvPr>
        </p:nvPicPr>
        <p:blipFill>
          <a:blip r:embed="rId3"/>
          <a:srcRect t="5765" b="5765"/>
          <a:stretch>
            <a:fillRect/>
          </a:stretch>
        </p:blipFill>
        <p:spPr>
          <a:xfrm>
            <a:off x="232756" y="569412"/>
            <a:ext cx="3933342" cy="5099867"/>
          </a:xfrm>
        </p:spPr>
      </p:pic>
    </p:spTree>
    <p:extLst>
      <p:ext uri="{BB962C8B-B14F-4D97-AF65-F5344CB8AC3E}">
        <p14:creationId xmlns:p14="http://schemas.microsoft.com/office/powerpoint/2010/main" val="101039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BDC6FE"/>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3210" y="814092"/>
            <a:ext cx="3904736" cy="5253075"/>
          </a:xfrm>
        </p:spPr>
        <p:txBody>
          <a:bodyPr/>
          <a:lstStyle/>
          <a:p>
            <a:br>
              <a:rPr lang="en-US" dirty="0"/>
            </a:br>
            <a:endParaRPr lang="en-US" dirty="0"/>
          </a:p>
        </p:txBody>
      </p:sp>
      <p:sp>
        <p:nvSpPr>
          <p:cNvPr id="2" name="Rectangle 1"/>
          <p:cNvSpPr/>
          <p:nvPr/>
        </p:nvSpPr>
        <p:spPr>
          <a:xfrm>
            <a:off x="4615248" y="699851"/>
            <a:ext cx="4040660" cy="4196020"/>
          </a:xfrm>
          <a:prstGeom prst="rect">
            <a:avLst/>
          </a:prstGeom>
          <a:ln w="38100">
            <a:noFill/>
          </a:ln>
        </p:spPr>
        <p:txBody>
          <a:bodyPr wrap="square">
            <a:spAutoFit/>
          </a:bodyPr>
          <a:lstStyle/>
          <a:p>
            <a:pPr algn="ctr">
              <a:lnSpc>
                <a:spcPct val="150000"/>
              </a:lnSpc>
            </a:pPr>
            <a:r>
              <a:rPr lang="en-GB" b="1" dirty="0">
                <a:latin typeface="Arial" panose="020B0604020202020204" pitchFamily="34" charset="0"/>
                <a:cs typeface="Arial" panose="020B0604020202020204" pitchFamily="34" charset="0"/>
              </a:rPr>
              <a:t>What inspires your artmaking?</a:t>
            </a:r>
            <a:endParaRPr lang="en-GB" dirty="0">
              <a:latin typeface="Arial" panose="020B0604020202020204" pitchFamily="34" charset="0"/>
              <a:cs typeface="Arial" panose="020B0604020202020204" pitchFamily="34" charset="0"/>
            </a:endParaRPr>
          </a:p>
          <a:p>
            <a:pPr>
              <a:lnSpc>
                <a:spcPct val="150000"/>
              </a:lnSpc>
            </a:pPr>
            <a:r>
              <a:rPr lang="en-GB" dirty="0">
                <a:latin typeface="Arial" panose="020B0604020202020204" pitchFamily="34" charset="0"/>
                <a:cs typeface="Arial" panose="020B0604020202020204" pitchFamily="34" charset="0"/>
              </a:rPr>
              <a:t>Sometimes I don't like to start a painting but when I do I cannot stop. I love it. I also like playing my guitar. Mum and Dad say I am obsessed with cricket. I even named my dog cricket. Cold and rainy days are good days for making paintings. I often listen to Paul Kelly when I paint. </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445" t="3433" r="11701" b="5935"/>
          <a:stretch/>
        </p:blipFill>
        <p:spPr>
          <a:xfrm rot="5400000">
            <a:off x="-173514" y="1069984"/>
            <a:ext cx="5109882" cy="4045683"/>
          </a:xfrm>
          <a:prstGeom prst="rect">
            <a:avLst/>
          </a:prstGeom>
        </p:spPr>
      </p:pic>
      <p:sp>
        <p:nvSpPr>
          <p:cNvPr id="5" name="TextBox 4"/>
          <p:cNvSpPr txBox="1"/>
          <p:nvPr/>
        </p:nvSpPr>
        <p:spPr>
          <a:xfrm>
            <a:off x="232757" y="5820946"/>
            <a:ext cx="3698714" cy="246221"/>
          </a:xfrm>
          <a:prstGeom prst="rect">
            <a:avLst/>
          </a:prstGeom>
          <a:noFill/>
        </p:spPr>
        <p:txBody>
          <a:bodyPr wrap="square" rtlCol="0">
            <a:spAutoFit/>
          </a:bodyPr>
          <a:lstStyle/>
          <a:p>
            <a:r>
              <a:rPr lang="en-US" sz="1000" dirty="0"/>
              <a:t>Joe </a:t>
            </a:r>
            <a:r>
              <a:rPr lang="en-US" sz="1000" dirty="0" err="1"/>
              <a:t>Quilty</a:t>
            </a:r>
            <a:r>
              <a:rPr lang="en-US" sz="1000" dirty="0"/>
              <a:t>, </a:t>
            </a:r>
            <a:r>
              <a:rPr lang="en-US" sz="1000" i="1" dirty="0"/>
              <a:t>Olivia (my sister)</a:t>
            </a:r>
            <a:r>
              <a:rPr lang="en-US" sz="1000" dirty="0"/>
              <a:t>, 2017 </a:t>
            </a:r>
          </a:p>
        </p:txBody>
      </p:sp>
    </p:spTree>
    <p:extLst>
      <p:ext uri="{BB962C8B-B14F-4D97-AF65-F5344CB8AC3E}">
        <p14:creationId xmlns:p14="http://schemas.microsoft.com/office/powerpoint/2010/main" val="1656106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BDC6FE"/>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3210" y="814092"/>
            <a:ext cx="3904736" cy="5253075"/>
          </a:xfrm>
        </p:spPr>
        <p:txBody>
          <a:bodyPr/>
          <a:lstStyle/>
          <a:p>
            <a:br>
              <a:rPr lang="en-US" dirty="0"/>
            </a:br>
            <a:endParaRPr lang="en-US" dirty="0"/>
          </a:p>
        </p:txBody>
      </p:sp>
      <p:sp>
        <p:nvSpPr>
          <p:cNvPr id="8" name="Rectangle 7"/>
          <p:cNvSpPr/>
          <p:nvPr/>
        </p:nvSpPr>
        <p:spPr>
          <a:xfrm>
            <a:off x="4683210" y="277359"/>
            <a:ext cx="4201297" cy="6273512"/>
          </a:xfrm>
          <a:prstGeom prst="rect">
            <a:avLst/>
          </a:prstGeom>
          <a:ln w="38100">
            <a:noFill/>
          </a:ln>
        </p:spPr>
        <p:txBody>
          <a:bodyPr wrap="square">
            <a:spAutoFit/>
          </a:bodyPr>
          <a:lstStyle/>
          <a:p>
            <a:pPr algn="ctr">
              <a:lnSpc>
                <a:spcPct val="150000"/>
              </a:lnSpc>
              <a:spcAft>
                <a:spcPts val="0"/>
              </a:spcAft>
            </a:pPr>
            <a:r>
              <a:rPr lang="en-GB" b="1" dirty="0">
                <a:solidFill>
                  <a:srgbClr val="000000"/>
                </a:solidFill>
                <a:latin typeface="Arial" panose="020B0604020202020204" pitchFamily="34" charset="0"/>
                <a:ea typeface="Times New Roman" charset="0"/>
                <a:cs typeface="Arial" panose="020B0604020202020204" pitchFamily="34" charset="0"/>
              </a:rPr>
              <a:t>If you were to create a playlist of music to listen to while making a work of art, what songs would you include?</a:t>
            </a:r>
            <a:endParaRPr lang="en-GB" dirty="0">
              <a:latin typeface="Arial" panose="020B0604020202020204" pitchFamily="34" charset="0"/>
              <a:ea typeface="Calibri" charset="0"/>
              <a:cs typeface="Arial" panose="020B0604020202020204" pitchFamily="34" charset="0"/>
            </a:endParaRPr>
          </a:p>
          <a:p>
            <a:pPr marL="342900" lvl="0" indent="-342900">
              <a:lnSpc>
                <a:spcPct val="150000"/>
              </a:lnSpc>
              <a:spcAft>
                <a:spcPts val="0"/>
              </a:spcAft>
              <a:buFont typeface="Symbol" charset="2"/>
              <a:buChar char=""/>
            </a:pPr>
            <a:r>
              <a:rPr lang="en-GB" dirty="0">
                <a:solidFill>
                  <a:srgbClr val="000000"/>
                </a:solidFill>
                <a:latin typeface="Arial" panose="020B0604020202020204" pitchFamily="34" charset="0"/>
                <a:ea typeface="Times New Roman" charset="0"/>
                <a:cs typeface="Arial" panose="020B0604020202020204" pitchFamily="34" charset="0"/>
              </a:rPr>
              <a:t>Time of Your Life by </a:t>
            </a:r>
            <a:r>
              <a:rPr lang="en-GB" dirty="0" err="1">
                <a:solidFill>
                  <a:srgbClr val="000000"/>
                </a:solidFill>
                <a:latin typeface="Arial" panose="020B0604020202020204" pitchFamily="34" charset="0"/>
                <a:ea typeface="Times New Roman" charset="0"/>
                <a:cs typeface="Arial" panose="020B0604020202020204" pitchFamily="34" charset="0"/>
              </a:rPr>
              <a:t>Greenday</a:t>
            </a:r>
            <a:endParaRPr lang="en-GB" dirty="0">
              <a:latin typeface="Arial" panose="020B0604020202020204" pitchFamily="34" charset="0"/>
              <a:ea typeface="Calibri" charset="0"/>
              <a:cs typeface="Arial" panose="020B0604020202020204" pitchFamily="34" charset="0"/>
            </a:endParaRPr>
          </a:p>
          <a:p>
            <a:pPr marL="342900" lvl="0" indent="-342900">
              <a:lnSpc>
                <a:spcPct val="150000"/>
              </a:lnSpc>
              <a:spcAft>
                <a:spcPts val="0"/>
              </a:spcAft>
              <a:buFont typeface="Symbol" charset="2"/>
              <a:buChar char=""/>
            </a:pPr>
            <a:r>
              <a:rPr lang="en-GB" dirty="0">
                <a:solidFill>
                  <a:srgbClr val="000000"/>
                </a:solidFill>
                <a:latin typeface="Arial" panose="020B0604020202020204" pitchFamily="34" charset="0"/>
                <a:ea typeface="Times New Roman" charset="0"/>
                <a:cs typeface="Arial" panose="020B0604020202020204" pitchFamily="34" charset="0"/>
              </a:rPr>
              <a:t>House of the Rising Son by Animals</a:t>
            </a:r>
            <a:endParaRPr lang="en-GB" dirty="0">
              <a:latin typeface="Arial" panose="020B0604020202020204" pitchFamily="34" charset="0"/>
              <a:ea typeface="Calibri" charset="0"/>
              <a:cs typeface="Arial" panose="020B0604020202020204" pitchFamily="34" charset="0"/>
            </a:endParaRPr>
          </a:p>
          <a:p>
            <a:pPr marL="342900" lvl="0" indent="-342900">
              <a:lnSpc>
                <a:spcPct val="150000"/>
              </a:lnSpc>
              <a:spcAft>
                <a:spcPts val="0"/>
              </a:spcAft>
              <a:buFont typeface="Symbol" charset="2"/>
              <a:buChar char=""/>
            </a:pPr>
            <a:r>
              <a:rPr lang="en-GB" dirty="0">
                <a:solidFill>
                  <a:srgbClr val="000000"/>
                </a:solidFill>
                <a:latin typeface="Arial" panose="020B0604020202020204" pitchFamily="34" charset="0"/>
                <a:ea typeface="Times New Roman" charset="0"/>
                <a:cs typeface="Arial" panose="020B0604020202020204" pitchFamily="34" charset="0"/>
              </a:rPr>
              <a:t>Knocking on Heavens Door by Dylan and Guns and Roses</a:t>
            </a:r>
            <a:endParaRPr lang="en-GB" dirty="0">
              <a:latin typeface="Arial" panose="020B0604020202020204" pitchFamily="34" charset="0"/>
              <a:ea typeface="Calibri" charset="0"/>
              <a:cs typeface="Arial" panose="020B0604020202020204" pitchFamily="34" charset="0"/>
            </a:endParaRPr>
          </a:p>
          <a:p>
            <a:pPr marL="342900" lvl="0" indent="-342900">
              <a:lnSpc>
                <a:spcPct val="150000"/>
              </a:lnSpc>
              <a:spcAft>
                <a:spcPts val="0"/>
              </a:spcAft>
              <a:buFont typeface="Symbol" charset="2"/>
              <a:buChar char=""/>
            </a:pPr>
            <a:r>
              <a:rPr lang="en-GB" dirty="0">
                <a:solidFill>
                  <a:srgbClr val="000000"/>
                </a:solidFill>
                <a:latin typeface="Arial" panose="020B0604020202020204" pitchFamily="34" charset="0"/>
                <a:ea typeface="Times New Roman" charset="0"/>
                <a:cs typeface="Arial" panose="020B0604020202020204" pitchFamily="34" charset="0"/>
              </a:rPr>
              <a:t>To Her Door by Paul Kelly</a:t>
            </a:r>
            <a:endParaRPr lang="en-GB" dirty="0">
              <a:latin typeface="Arial" panose="020B0604020202020204" pitchFamily="34" charset="0"/>
              <a:ea typeface="Calibri" charset="0"/>
              <a:cs typeface="Arial" panose="020B0604020202020204" pitchFamily="34" charset="0"/>
            </a:endParaRPr>
          </a:p>
          <a:p>
            <a:pPr marL="342900" lvl="0" indent="-342900">
              <a:lnSpc>
                <a:spcPct val="150000"/>
              </a:lnSpc>
              <a:spcAft>
                <a:spcPts val="0"/>
              </a:spcAft>
              <a:buFont typeface="Symbol" charset="2"/>
              <a:buChar char=""/>
            </a:pPr>
            <a:r>
              <a:rPr lang="en-GB" dirty="0">
                <a:solidFill>
                  <a:srgbClr val="000000"/>
                </a:solidFill>
                <a:latin typeface="Arial" panose="020B0604020202020204" pitchFamily="34" charset="0"/>
                <a:ea typeface="Times New Roman" charset="0"/>
                <a:cs typeface="Arial" panose="020B0604020202020204" pitchFamily="34" charset="0"/>
              </a:rPr>
              <a:t>King is Dead by the Herd</a:t>
            </a:r>
            <a:endParaRPr lang="en-GB" dirty="0">
              <a:latin typeface="Arial" panose="020B0604020202020204" pitchFamily="34" charset="0"/>
              <a:ea typeface="Calibri" charset="0"/>
              <a:cs typeface="Arial" panose="020B0604020202020204" pitchFamily="34" charset="0"/>
            </a:endParaRPr>
          </a:p>
          <a:p>
            <a:pPr marL="342900" lvl="0" indent="-342900">
              <a:lnSpc>
                <a:spcPct val="150000"/>
              </a:lnSpc>
              <a:spcAft>
                <a:spcPts val="0"/>
              </a:spcAft>
              <a:buFont typeface="Symbol" charset="2"/>
              <a:buChar char=""/>
            </a:pPr>
            <a:r>
              <a:rPr lang="en-GB" dirty="0">
                <a:solidFill>
                  <a:srgbClr val="000000"/>
                </a:solidFill>
                <a:latin typeface="Arial" panose="020B0604020202020204" pitchFamily="34" charset="0"/>
                <a:ea typeface="Times New Roman" charset="0"/>
                <a:cs typeface="Arial" panose="020B0604020202020204" pitchFamily="34" charset="0"/>
              </a:rPr>
              <a:t>I will wait by Mumford and Sons</a:t>
            </a:r>
            <a:endParaRPr lang="en-GB" dirty="0">
              <a:latin typeface="Arial" panose="020B0604020202020204" pitchFamily="34" charset="0"/>
              <a:ea typeface="Calibri" charset="0"/>
              <a:cs typeface="Arial" panose="020B0604020202020204" pitchFamily="34" charset="0"/>
            </a:endParaRPr>
          </a:p>
          <a:p>
            <a:pPr marL="342900" lvl="0" indent="-342900">
              <a:lnSpc>
                <a:spcPct val="150000"/>
              </a:lnSpc>
              <a:spcAft>
                <a:spcPts val="0"/>
              </a:spcAft>
              <a:buFont typeface="Symbol" charset="2"/>
              <a:buChar char=""/>
            </a:pPr>
            <a:r>
              <a:rPr lang="en-GB" dirty="0">
                <a:solidFill>
                  <a:srgbClr val="000000"/>
                </a:solidFill>
                <a:latin typeface="Arial" panose="020B0604020202020204" pitchFamily="34" charset="0"/>
                <a:ea typeface="Times New Roman" charset="0"/>
                <a:cs typeface="Arial" panose="020B0604020202020204" pitchFamily="34" charset="0"/>
              </a:rPr>
              <a:t>Snow by Red Hot Chilli Peppers</a:t>
            </a:r>
            <a:endParaRPr lang="en-GB" dirty="0">
              <a:latin typeface="Arial" panose="020B0604020202020204" pitchFamily="34" charset="0"/>
              <a:ea typeface="Calibri" charset="0"/>
              <a:cs typeface="Arial" panose="020B0604020202020204" pitchFamily="34" charset="0"/>
            </a:endParaRPr>
          </a:p>
          <a:p>
            <a:pPr marL="342900" lvl="0" indent="-342900">
              <a:lnSpc>
                <a:spcPct val="150000"/>
              </a:lnSpc>
              <a:spcAft>
                <a:spcPts val="0"/>
              </a:spcAft>
              <a:buFont typeface="Symbol" charset="2"/>
              <a:buChar char=""/>
            </a:pPr>
            <a:r>
              <a:rPr lang="en-GB" dirty="0">
                <a:solidFill>
                  <a:srgbClr val="000000"/>
                </a:solidFill>
                <a:latin typeface="Arial" panose="020B0604020202020204" pitchFamily="34" charset="0"/>
                <a:ea typeface="Times New Roman" charset="0"/>
                <a:cs typeface="Arial" panose="020B0604020202020204" pitchFamily="34" charset="0"/>
              </a:rPr>
              <a:t>Rhiannon by Fleetwood Mac</a:t>
            </a:r>
            <a:endParaRPr lang="en-GB" dirty="0">
              <a:latin typeface="Arial" panose="020B0604020202020204" pitchFamily="34" charset="0"/>
              <a:ea typeface="Calibri" charset="0"/>
              <a:cs typeface="Arial" panose="020B0604020202020204" pitchFamily="34" charset="0"/>
            </a:endParaRPr>
          </a:p>
          <a:p>
            <a:pPr marL="342900" lvl="0" indent="-342900">
              <a:lnSpc>
                <a:spcPct val="150000"/>
              </a:lnSpc>
              <a:spcAft>
                <a:spcPts val="0"/>
              </a:spcAft>
              <a:buFont typeface="Symbol" charset="2"/>
              <a:buChar char=""/>
            </a:pPr>
            <a:r>
              <a:rPr lang="en-GB" dirty="0">
                <a:solidFill>
                  <a:srgbClr val="000000"/>
                </a:solidFill>
                <a:latin typeface="Arial" panose="020B0604020202020204" pitchFamily="34" charset="0"/>
                <a:ea typeface="Times New Roman" charset="0"/>
                <a:cs typeface="Arial" panose="020B0604020202020204" pitchFamily="34" charset="0"/>
              </a:rPr>
              <a:t>Wonderwall by Oasis</a:t>
            </a:r>
            <a:endParaRPr lang="en-GB" dirty="0">
              <a:latin typeface="Arial" panose="020B0604020202020204" pitchFamily="34" charset="0"/>
              <a:ea typeface="Calibri" charset="0"/>
              <a:cs typeface="Arial" panose="020B0604020202020204" pitchFamily="34" charset="0"/>
            </a:endParaRPr>
          </a:p>
          <a:p>
            <a:pPr marL="342900" lvl="0" indent="-342900">
              <a:lnSpc>
                <a:spcPct val="150000"/>
              </a:lnSpc>
              <a:spcAft>
                <a:spcPts val="0"/>
              </a:spcAft>
              <a:buFont typeface="Symbol" charset="2"/>
              <a:buChar char=""/>
            </a:pPr>
            <a:r>
              <a:rPr lang="en-GB" dirty="0">
                <a:solidFill>
                  <a:srgbClr val="000000"/>
                </a:solidFill>
                <a:latin typeface="Arial" panose="020B0604020202020204" pitchFamily="34" charset="0"/>
                <a:ea typeface="Times New Roman" charset="0"/>
                <a:cs typeface="Arial" panose="020B0604020202020204" pitchFamily="34" charset="0"/>
              </a:rPr>
              <a:t>Nosebleed Section by Hilltop Hoods</a:t>
            </a:r>
            <a:endParaRPr lang="en-GB" dirty="0">
              <a:effectLst/>
              <a:latin typeface="Arial" panose="020B0604020202020204" pitchFamily="34" charset="0"/>
              <a:ea typeface="Calibri" charset="0"/>
              <a:cs typeface="Arial" panose="020B0604020202020204" pitchFamily="34"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1871" t="9876" r="6969" b="4063"/>
          <a:stretch/>
        </p:blipFill>
        <p:spPr>
          <a:xfrm rot="16200000">
            <a:off x="-325120" y="837870"/>
            <a:ext cx="5476166" cy="4355144"/>
          </a:xfrm>
          <a:prstGeom prst="rect">
            <a:avLst/>
          </a:prstGeom>
        </p:spPr>
      </p:pic>
      <p:sp>
        <p:nvSpPr>
          <p:cNvPr id="7" name="TextBox 6"/>
          <p:cNvSpPr txBox="1"/>
          <p:nvPr/>
        </p:nvSpPr>
        <p:spPr>
          <a:xfrm>
            <a:off x="232757" y="5820946"/>
            <a:ext cx="3698714" cy="246221"/>
          </a:xfrm>
          <a:prstGeom prst="rect">
            <a:avLst/>
          </a:prstGeom>
          <a:noFill/>
        </p:spPr>
        <p:txBody>
          <a:bodyPr wrap="square" rtlCol="0">
            <a:spAutoFit/>
          </a:bodyPr>
          <a:lstStyle/>
          <a:p>
            <a:r>
              <a:rPr lang="en-US" sz="1000" dirty="0"/>
              <a:t>Joe </a:t>
            </a:r>
            <a:r>
              <a:rPr lang="en-US" sz="1000" dirty="0" err="1"/>
              <a:t>Quilty</a:t>
            </a:r>
            <a:r>
              <a:rPr lang="en-US" sz="1000" dirty="0"/>
              <a:t>, </a:t>
            </a:r>
            <a:r>
              <a:rPr lang="en-US" sz="1000" i="1" dirty="0"/>
              <a:t>My Dad Injured </a:t>
            </a:r>
            <a:r>
              <a:rPr lang="en-US" sz="1000" dirty="0"/>
              <a:t>, 2018</a:t>
            </a:r>
          </a:p>
        </p:txBody>
      </p:sp>
    </p:spTree>
    <p:extLst>
      <p:ext uri="{BB962C8B-B14F-4D97-AF65-F5344CB8AC3E}">
        <p14:creationId xmlns:p14="http://schemas.microsoft.com/office/powerpoint/2010/main" val="642194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693020" y="5991498"/>
            <a:ext cx="5900476" cy="707886"/>
          </a:xfrm>
          <a:prstGeom prst="rect">
            <a:avLst/>
          </a:prstGeom>
        </p:spPr>
        <p:txBody>
          <a:bodyPr wrap="square">
            <a:spAutoFit/>
          </a:bodyPr>
          <a:lstStyle/>
          <a:p>
            <a:r>
              <a:rPr lang="en-US" sz="1000" dirty="0">
                <a:latin typeface="Arial" charset="0"/>
              </a:rPr>
              <a:t>Ben </a:t>
            </a:r>
            <a:r>
              <a:rPr lang="en-US" sz="1000" dirty="0" err="1">
                <a:latin typeface="Arial" charset="0"/>
              </a:rPr>
              <a:t>Quilty</a:t>
            </a:r>
            <a:r>
              <a:rPr lang="en-US" sz="1000" dirty="0">
                <a:latin typeface="Arial" charset="0"/>
              </a:rPr>
              <a:t>, Australia, born 1973, </a:t>
            </a:r>
            <a:r>
              <a:rPr lang="en-US" sz="1000" i="1" dirty="0">
                <a:latin typeface="Arial" charset="0"/>
              </a:rPr>
              <a:t>The lot</a:t>
            </a:r>
            <a:r>
              <a:rPr lang="en-US" sz="1000" dirty="0">
                <a:latin typeface="Arial" charset="0"/>
              </a:rPr>
              <a:t>, 2006, </a:t>
            </a:r>
            <a:r>
              <a:rPr lang="en-US" sz="1000" dirty="0" err="1">
                <a:latin typeface="Arial" charset="0"/>
              </a:rPr>
              <a:t>Bowral</a:t>
            </a:r>
            <a:r>
              <a:rPr lang="en-US" sz="1000" dirty="0">
                <a:latin typeface="Arial" charset="0"/>
              </a:rPr>
              <a:t>, New South Wales, oil on canvas, 150.0 x 160.0 cm; Gift of Ben </a:t>
            </a:r>
            <a:r>
              <a:rPr lang="en-US" sz="1000" dirty="0" err="1">
                <a:latin typeface="Arial" charset="0"/>
              </a:rPr>
              <a:t>Quilty</a:t>
            </a:r>
            <a:r>
              <a:rPr lang="en-US" sz="1000" dirty="0">
                <a:latin typeface="Arial" charset="0"/>
              </a:rPr>
              <a:t> through the Art Gallery of South Australia Contemporary Collectors 2016. Donated through the Australian Government's Cultural Gifts Program, Art Gallery of South Australia, Adelaide, Courtesy the artist.</a:t>
            </a:r>
            <a:endParaRPr lang="en-US" sz="1000" dirty="0">
              <a:effectLst/>
              <a:latin typeface="Arial" charset="0"/>
            </a:endParaRPr>
          </a:p>
        </p:txBody>
      </p:sp>
      <p:pic>
        <p:nvPicPr>
          <p:cNvPr id="5" name="Picture 4">
            <a:extLst>
              <a:ext uri="{FF2B5EF4-FFF2-40B4-BE49-F238E27FC236}">
                <a16:creationId xmlns:a16="http://schemas.microsoft.com/office/drawing/2014/main" id="{90D98F6C-FBD0-45DE-8907-5AC622B0BB47}"/>
              </a:ext>
            </a:extLst>
          </p:cNvPr>
          <p:cNvPicPr>
            <a:picLocks noChangeAspect="1"/>
          </p:cNvPicPr>
          <p:nvPr/>
        </p:nvPicPr>
        <p:blipFill>
          <a:blip r:embed="rId3"/>
          <a:stretch>
            <a:fillRect/>
          </a:stretch>
        </p:blipFill>
        <p:spPr>
          <a:xfrm>
            <a:off x="1524000" y="172648"/>
            <a:ext cx="6096000" cy="5702808"/>
          </a:xfrm>
          <a:prstGeom prst="rect">
            <a:avLst/>
          </a:prstGeom>
        </p:spPr>
      </p:pic>
    </p:spTree>
    <p:extLst>
      <p:ext uri="{BB962C8B-B14F-4D97-AF65-F5344CB8AC3E}">
        <p14:creationId xmlns:p14="http://schemas.microsoft.com/office/powerpoint/2010/main" val="1752871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395984" y="6093103"/>
            <a:ext cx="6332171" cy="400110"/>
          </a:xfrm>
          <a:prstGeom prst="rect">
            <a:avLst/>
          </a:prstGeom>
        </p:spPr>
        <p:txBody>
          <a:bodyPr wrap="square">
            <a:spAutoFit/>
          </a:bodyPr>
          <a:lstStyle/>
          <a:p>
            <a:r>
              <a:rPr lang="en-US" sz="1000" dirty="0">
                <a:latin typeface="Arial" charset="0"/>
              </a:rPr>
              <a:t>Ben </a:t>
            </a:r>
            <a:r>
              <a:rPr lang="en-US" sz="1000" dirty="0" err="1">
                <a:latin typeface="Arial" charset="0"/>
              </a:rPr>
              <a:t>Quilty</a:t>
            </a:r>
            <a:r>
              <a:rPr lang="en-US" sz="1000" dirty="0">
                <a:latin typeface="Arial" charset="0"/>
              </a:rPr>
              <a:t>, Australia, born 1973, </a:t>
            </a:r>
            <a:r>
              <a:rPr lang="en-US" sz="1000" i="1" dirty="0" err="1">
                <a:latin typeface="Arial" charset="0"/>
              </a:rPr>
              <a:t>Torana</a:t>
            </a:r>
            <a:r>
              <a:rPr lang="en-US" sz="1000" i="1" dirty="0">
                <a:latin typeface="Arial" charset="0"/>
              </a:rPr>
              <a:t> no. 5</a:t>
            </a:r>
            <a:r>
              <a:rPr lang="en-US" sz="1000" dirty="0">
                <a:latin typeface="Arial" charset="0"/>
              </a:rPr>
              <a:t>, 2003, Melbourne, oil on canvas, 120.0 x 130.0 cm; Private collection, Courtesy the artist, photo: Philip Betts.</a:t>
            </a:r>
            <a:endParaRPr lang="en-US" sz="1000" dirty="0">
              <a:effectLst/>
              <a:latin typeface="Arial" charset="0"/>
            </a:endParaRPr>
          </a:p>
        </p:txBody>
      </p:sp>
      <p:pic>
        <p:nvPicPr>
          <p:cNvPr id="5" name="Picture 4">
            <a:extLst>
              <a:ext uri="{FF2B5EF4-FFF2-40B4-BE49-F238E27FC236}">
                <a16:creationId xmlns:a16="http://schemas.microsoft.com/office/drawing/2014/main" id="{89A9FA08-38EA-42A4-9456-59AD103BE9ED}"/>
              </a:ext>
            </a:extLst>
          </p:cNvPr>
          <p:cNvPicPr>
            <a:picLocks noChangeAspect="1"/>
          </p:cNvPicPr>
          <p:nvPr/>
        </p:nvPicPr>
        <p:blipFill>
          <a:blip r:embed="rId3"/>
          <a:stretch>
            <a:fillRect/>
          </a:stretch>
        </p:blipFill>
        <p:spPr>
          <a:xfrm>
            <a:off x="1395984" y="448207"/>
            <a:ext cx="6096000" cy="5644896"/>
          </a:xfrm>
          <a:prstGeom prst="rect">
            <a:avLst/>
          </a:prstGeom>
        </p:spPr>
      </p:pic>
    </p:spTree>
    <p:extLst>
      <p:ext uri="{BB962C8B-B14F-4D97-AF65-F5344CB8AC3E}">
        <p14:creationId xmlns:p14="http://schemas.microsoft.com/office/powerpoint/2010/main" val="189338179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NeagleCuriosityNGA" id="{6E8D46D4-2759-435A-8140-D8CFE5880F29}" vid="{31E70D4F-3F36-428E-9E74-9477382EAB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KNeagleCuriosityNGA</Template>
  <TotalTime>1542</TotalTime>
  <Words>2432</Words>
  <Application>Microsoft Macintosh PowerPoint</Application>
  <PresentationFormat>On-screen Show (4:3)</PresentationFormat>
  <Paragraphs>151</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Neutral BP</vt:lpstr>
      <vt:lpstr>Symbol</vt:lpstr>
      <vt:lpstr>Office Theme</vt:lpstr>
      <vt:lpstr>PowerPoint Presentation</vt:lpstr>
      <vt:lpstr>PowerPoint Presentation</vt:lpstr>
      <vt:lpstr>Meet Joe Quilty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Cultivating Curiosity</dc:title>
  <dc:creator>Neagle, Kylie (AGSA)</dc:creator>
  <cp:lastModifiedBy>Design (AGSA)</cp:lastModifiedBy>
  <cp:revision>137</cp:revision>
  <cp:lastPrinted>2019-01-21T11:29:51Z</cp:lastPrinted>
  <dcterms:created xsi:type="dcterms:W3CDTF">2018-12-24T00:39:23Z</dcterms:created>
  <dcterms:modified xsi:type="dcterms:W3CDTF">2019-02-27T02:50:31Z</dcterms:modified>
</cp:coreProperties>
</file>